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1"/>
  </p:notesMasterIdLst>
  <p:sldIdLst>
    <p:sldId id="266" r:id="rId5"/>
    <p:sldId id="267" r:id="rId6"/>
    <p:sldId id="268" r:id="rId7"/>
    <p:sldId id="269" r:id="rId8"/>
    <p:sldId id="270" r:id="rId9"/>
    <p:sldId id="271" r:id="rId10"/>
    <p:sldId id="290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4" r:id="rId29"/>
    <p:sldId id="293" r:id="rId30"/>
    <p:sldId id="295" r:id="rId31"/>
    <p:sldId id="304" r:id="rId32"/>
    <p:sldId id="314" r:id="rId33"/>
    <p:sldId id="315" r:id="rId34"/>
    <p:sldId id="316" r:id="rId35"/>
    <p:sldId id="317" r:id="rId36"/>
    <p:sldId id="318" r:id="rId37"/>
    <p:sldId id="296" r:id="rId38"/>
    <p:sldId id="305" r:id="rId39"/>
    <p:sldId id="319" r:id="rId40"/>
    <p:sldId id="320" r:id="rId41"/>
    <p:sldId id="321" r:id="rId42"/>
    <p:sldId id="297" r:id="rId43"/>
    <p:sldId id="306" r:id="rId44"/>
    <p:sldId id="323" r:id="rId45"/>
    <p:sldId id="298" r:id="rId46"/>
    <p:sldId id="307" r:id="rId47"/>
    <p:sldId id="324" r:id="rId48"/>
    <p:sldId id="299" r:id="rId49"/>
    <p:sldId id="308" r:id="rId50"/>
    <p:sldId id="325" r:id="rId51"/>
    <p:sldId id="327" r:id="rId52"/>
    <p:sldId id="328" r:id="rId53"/>
    <p:sldId id="300" r:id="rId54"/>
    <p:sldId id="309" r:id="rId55"/>
    <p:sldId id="326" r:id="rId56"/>
    <p:sldId id="329" r:id="rId57"/>
    <p:sldId id="330" r:id="rId58"/>
    <p:sldId id="331" r:id="rId59"/>
    <p:sldId id="301" r:id="rId60"/>
    <p:sldId id="310" r:id="rId61"/>
    <p:sldId id="332" r:id="rId62"/>
    <p:sldId id="333" r:id="rId63"/>
    <p:sldId id="302" r:id="rId64"/>
    <p:sldId id="312" r:id="rId65"/>
    <p:sldId id="334" r:id="rId66"/>
    <p:sldId id="335" r:id="rId67"/>
    <p:sldId id="337" r:id="rId68"/>
    <p:sldId id="336" r:id="rId69"/>
    <p:sldId id="28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90713-25FE-4B9A-A233-9B131F71562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302139-1B73-4A3B-8974-A46EE3E21549}">
      <dgm:prSet/>
      <dgm:spPr/>
      <dgm:t>
        <a:bodyPr/>
        <a:lstStyle/>
        <a:p>
          <a:r>
            <a:rPr lang="de-DE" baseline="0"/>
            <a:t>Sammelung verschiedener Dienste</a:t>
          </a:r>
          <a:endParaRPr lang="en-US"/>
        </a:p>
      </dgm:t>
    </dgm:pt>
    <dgm:pt modelId="{3DDE5774-3EBC-461F-8E40-54255B85887C}" type="parTrans" cxnId="{402805B8-48AD-4E62-BF14-A0B61853B2A2}">
      <dgm:prSet/>
      <dgm:spPr/>
      <dgm:t>
        <a:bodyPr/>
        <a:lstStyle/>
        <a:p>
          <a:endParaRPr lang="en-US"/>
        </a:p>
      </dgm:t>
    </dgm:pt>
    <dgm:pt modelId="{59F0731C-0C8D-4D48-9A1B-CCBBBC6775DE}" type="sibTrans" cxnId="{402805B8-48AD-4E62-BF14-A0B61853B2A2}">
      <dgm:prSet/>
      <dgm:spPr/>
      <dgm:t>
        <a:bodyPr/>
        <a:lstStyle/>
        <a:p>
          <a:endParaRPr lang="en-US"/>
        </a:p>
      </dgm:t>
    </dgm:pt>
    <dgm:pt modelId="{FA849783-D2DB-4BBC-A66B-58E0CD797FB4}">
      <dgm:prSet/>
      <dgm:spPr/>
      <dgm:t>
        <a:bodyPr/>
        <a:lstStyle/>
        <a:p>
          <a:r>
            <a:rPr lang="de-DE" baseline="0" dirty="0"/>
            <a:t>IaaS, PaaS, SaaS, </a:t>
          </a:r>
          <a:r>
            <a:rPr lang="de-DE" baseline="0" dirty="0" err="1"/>
            <a:t>FaaS</a:t>
          </a:r>
          <a:r>
            <a:rPr lang="de-DE" baseline="0" dirty="0"/>
            <a:t>, </a:t>
          </a:r>
          <a:r>
            <a:rPr lang="de-DE" baseline="0" dirty="0" err="1"/>
            <a:t>CaaS</a:t>
          </a:r>
          <a:endParaRPr lang="en-US" dirty="0"/>
        </a:p>
      </dgm:t>
    </dgm:pt>
    <dgm:pt modelId="{43CA1DAA-EACE-4731-AFCF-1244777DE47D}" type="parTrans" cxnId="{ABD7E394-CCD3-44CB-B156-830989EF5F6C}">
      <dgm:prSet/>
      <dgm:spPr/>
      <dgm:t>
        <a:bodyPr/>
        <a:lstStyle/>
        <a:p>
          <a:endParaRPr lang="en-US"/>
        </a:p>
      </dgm:t>
    </dgm:pt>
    <dgm:pt modelId="{98AB1247-AA9D-4FDF-8E21-D00138699CA2}" type="sibTrans" cxnId="{ABD7E394-CCD3-44CB-B156-830989EF5F6C}">
      <dgm:prSet/>
      <dgm:spPr/>
      <dgm:t>
        <a:bodyPr/>
        <a:lstStyle/>
        <a:p>
          <a:endParaRPr lang="en-US"/>
        </a:p>
      </dgm:t>
    </dgm:pt>
    <dgm:pt modelId="{1468513A-06E3-4D91-A9D5-5AC20FCF8088}">
      <dgm:prSet/>
      <dgm:spPr/>
      <dgm:t>
        <a:bodyPr/>
        <a:lstStyle/>
        <a:p>
          <a:r>
            <a:rPr lang="en-US" baseline="0"/>
            <a:t>Einfaches Model</a:t>
          </a:r>
          <a:endParaRPr lang="en-US"/>
        </a:p>
      </dgm:t>
    </dgm:pt>
    <dgm:pt modelId="{2071A1C7-A604-41E7-8039-93D55C67A20C}" type="parTrans" cxnId="{879F666E-2101-4429-A9CB-1E227404E548}">
      <dgm:prSet/>
      <dgm:spPr/>
      <dgm:t>
        <a:bodyPr/>
        <a:lstStyle/>
        <a:p>
          <a:endParaRPr lang="en-US"/>
        </a:p>
      </dgm:t>
    </dgm:pt>
    <dgm:pt modelId="{CBF0EF5C-B2CA-4D99-9F8A-1AF7DBF2CAC8}" type="sibTrans" cxnId="{879F666E-2101-4429-A9CB-1E227404E548}">
      <dgm:prSet/>
      <dgm:spPr/>
      <dgm:t>
        <a:bodyPr/>
        <a:lstStyle/>
        <a:p>
          <a:endParaRPr lang="en-US"/>
        </a:p>
      </dgm:t>
    </dgm:pt>
    <dgm:pt modelId="{2ED89A81-CF58-42A0-A91D-6ADF1D73DFEB}">
      <dgm:prSet/>
      <dgm:spPr/>
      <dgm:t>
        <a:bodyPr/>
        <a:lstStyle/>
        <a:p>
          <a:r>
            <a:rPr lang="en-US" baseline="0"/>
            <a:t>Leichter Zugang</a:t>
          </a:r>
          <a:endParaRPr lang="en-US"/>
        </a:p>
      </dgm:t>
    </dgm:pt>
    <dgm:pt modelId="{304284A1-72EC-43C8-B358-4298326722EE}" type="parTrans" cxnId="{034F9FA0-0372-4438-BEED-88B11DBA663B}">
      <dgm:prSet/>
      <dgm:spPr/>
      <dgm:t>
        <a:bodyPr/>
        <a:lstStyle/>
        <a:p>
          <a:endParaRPr lang="en-US"/>
        </a:p>
      </dgm:t>
    </dgm:pt>
    <dgm:pt modelId="{94DB0862-A545-4E77-B45E-216DB1E0924E}" type="sibTrans" cxnId="{034F9FA0-0372-4438-BEED-88B11DBA663B}">
      <dgm:prSet/>
      <dgm:spPr/>
      <dgm:t>
        <a:bodyPr/>
        <a:lstStyle/>
        <a:p>
          <a:endParaRPr lang="en-US"/>
        </a:p>
      </dgm:t>
    </dgm:pt>
    <dgm:pt modelId="{C73B9C63-C9A3-4641-B4AD-4673F4487E14}">
      <dgm:prSet/>
      <dgm:spPr/>
      <dgm:t>
        <a:bodyPr/>
        <a:lstStyle/>
        <a:p>
          <a:r>
            <a:rPr lang="en-US" baseline="0"/>
            <a:t>Verschiedene Preismodelle</a:t>
          </a:r>
          <a:endParaRPr lang="en-US"/>
        </a:p>
      </dgm:t>
    </dgm:pt>
    <dgm:pt modelId="{D8D2247D-DC1A-4E0F-9A1E-405ABB28EFD5}" type="parTrans" cxnId="{11FADB68-C5A2-4D92-8976-BE36D522A3C1}">
      <dgm:prSet/>
      <dgm:spPr/>
      <dgm:t>
        <a:bodyPr/>
        <a:lstStyle/>
        <a:p>
          <a:endParaRPr lang="en-US"/>
        </a:p>
      </dgm:t>
    </dgm:pt>
    <dgm:pt modelId="{24C75E35-22FB-4D40-8723-AA8E08BC4038}" type="sibTrans" cxnId="{11FADB68-C5A2-4D92-8976-BE36D522A3C1}">
      <dgm:prSet/>
      <dgm:spPr/>
      <dgm:t>
        <a:bodyPr/>
        <a:lstStyle/>
        <a:p>
          <a:endParaRPr lang="en-US"/>
        </a:p>
      </dgm:t>
    </dgm:pt>
    <dgm:pt modelId="{DF6DBB6C-B2F4-4CE3-99DC-C5E83D84F933}" type="pres">
      <dgm:prSet presAssocID="{A8690713-25FE-4B9A-A233-9B131F71562B}" presName="linear" presStyleCnt="0">
        <dgm:presLayoutVars>
          <dgm:animLvl val="lvl"/>
          <dgm:resizeHandles val="exact"/>
        </dgm:presLayoutVars>
      </dgm:prSet>
      <dgm:spPr/>
    </dgm:pt>
    <dgm:pt modelId="{6C2072FE-0604-43C9-A959-0E11F1D8A513}" type="pres">
      <dgm:prSet presAssocID="{63302139-1B73-4A3B-8974-A46EE3E2154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17DC0-2EE6-423D-A813-E1F24C2C0BDD}" type="pres">
      <dgm:prSet presAssocID="{59F0731C-0C8D-4D48-9A1B-CCBBBC6775DE}" presName="spacer" presStyleCnt="0"/>
      <dgm:spPr/>
    </dgm:pt>
    <dgm:pt modelId="{EEB1C85A-CF1F-432B-81E4-701CFB81D49D}" type="pres">
      <dgm:prSet presAssocID="{FA849783-D2DB-4BBC-A66B-58E0CD797F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68C620-E756-46AB-B24C-C1ECFA82CDD4}" type="pres">
      <dgm:prSet presAssocID="{98AB1247-AA9D-4FDF-8E21-D00138699CA2}" presName="spacer" presStyleCnt="0"/>
      <dgm:spPr/>
    </dgm:pt>
    <dgm:pt modelId="{543E6C94-6238-49EB-A911-C8E2FB8C4ECD}" type="pres">
      <dgm:prSet presAssocID="{1468513A-06E3-4D91-A9D5-5AC20FCF80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F196A0-1AEB-42F2-BE35-573CA87A617D}" type="pres">
      <dgm:prSet presAssocID="{CBF0EF5C-B2CA-4D99-9F8A-1AF7DBF2CAC8}" presName="spacer" presStyleCnt="0"/>
      <dgm:spPr/>
    </dgm:pt>
    <dgm:pt modelId="{2C317F3C-A04D-4F55-98CD-FD9BADDB4D17}" type="pres">
      <dgm:prSet presAssocID="{2ED89A81-CF58-42A0-A91D-6ADF1D73DFE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98507A6-4186-432D-A57F-10FE15490B17}" type="pres">
      <dgm:prSet presAssocID="{94DB0862-A545-4E77-B45E-216DB1E0924E}" presName="spacer" presStyleCnt="0"/>
      <dgm:spPr/>
    </dgm:pt>
    <dgm:pt modelId="{A697B150-3F44-4CF4-A7C6-0AA6B77E9F35}" type="pres">
      <dgm:prSet presAssocID="{C73B9C63-C9A3-4641-B4AD-4673F4487E1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03753C-0DE1-45C7-A616-AB76370BA60E}" type="presOf" srcId="{A8690713-25FE-4B9A-A233-9B131F71562B}" destId="{DF6DBB6C-B2F4-4CE3-99DC-C5E83D84F933}" srcOrd="0" destOrd="0" presId="urn:microsoft.com/office/officeart/2005/8/layout/vList2"/>
    <dgm:cxn modelId="{CEF5B941-6CDB-4C4F-889D-08659C43C2B6}" type="presOf" srcId="{1468513A-06E3-4D91-A9D5-5AC20FCF8088}" destId="{543E6C94-6238-49EB-A911-C8E2FB8C4ECD}" srcOrd="0" destOrd="0" presId="urn:microsoft.com/office/officeart/2005/8/layout/vList2"/>
    <dgm:cxn modelId="{11FADB68-C5A2-4D92-8976-BE36D522A3C1}" srcId="{A8690713-25FE-4B9A-A233-9B131F71562B}" destId="{C73B9C63-C9A3-4641-B4AD-4673F4487E14}" srcOrd="4" destOrd="0" parTransId="{D8D2247D-DC1A-4E0F-9A1E-405ABB28EFD5}" sibTransId="{24C75E35-22FB-4D40-8723-AA8E08BC4038}"/>
    <dgm:cxn modelId="{0255326E-57D3-42CC-A602-46DAEDFA87DA}" type="presOf" srcId="{63302139-1B73-4A3B-8974-A46EE3E21549}" destId="{6C2072FE-0604-43C9-A959-0E11F1D8A513}" srcOrd="0" destOrd="0" presId="urn:microsoft.com/office/officeart/2005/8/layout/vList2"/>
    <dgm:cxn modelId="{879F666E-2101-4429-A9CB-1E227404E548}" srcId="{A8690713-25FE-4B9A-A233-9B131F71562B}" destId="{1468513A-06E3-4D91-A9D5-5AC20FCF8088}" srcOrd="2" destOrd="0" parTransId="{2071A1C7-A604-41E7-8039-93D55C67A20C}" sibTransId="{CBF0EF5C-B2CA-4D99-9F8A-1AF7DBF2CAC8}"/>
    <dgm:cxn modelId="{ABD7E394-CCD3-44CB-B156-830989EF5F6C}" srcId="{A8690713-25FE-4B9A-A233-9B131F71562B}" destId="{FA849783-D2DB-4BBC-A66B-58E0CD797FB4}" srcOrd="1" destOrd="0" parTransId="{43CA1DAA-EACE-4731-AFCF-1244777DE47D}" sibTransId="{98AB1247-AA9D-4FDF-8E21-D00138699CA2}"/>
    <dgm:cxn modelId="{034F9FA0-0372-4438-BEED-88B11DBA663B}" srcId="{A8690713-25FE-4B9A-A233-9B131F71562B}" destId="{2ED89A81-CF58-42A0-A91D-6ADF1D73DFEB}" srcOrd="3" destOrd="0" parTransId="{304284A1-72EC-43C8-B358-4298326722EE}" sibTransId="{94DB0862-A545-4E77-B45E-216DB1E0924E}"/>
    <dgm:cxn modelId="{402805B8-48AD-4E62-BF14-A0B61853B2A2}" srcId="{A8690713-25FE-4B9A-A233-9B131F71562B}" destId="{63302139-1B73-4A3B-8974-A46EE3E21549}" srcOrd="0" destOrd="0" parTransId="{3DDE5774-3EBC-461F-8E40-54255B85887C}" sibTransId="{59F0731C-0C8D-4D48-9A1B-CCBBBC6775DE}"/>
    <dgm:cxn modelId="{EE5500C3-53F1-4BEE-BB69-CFB6DCB92428}" type="presOf" srcId="{FA849783-D2DB-4BBC-A66B-58E0CD797FB4}" destId="{EEB1C85A-CF1F-432B-81E4-701CFB81D49D}" srcOrd="0" destOrd="0" presId="urn:microsoft.com/office/officeart/2005/8/layout/vList2"/>
    <dgm:cxn modelId="{BC75FDC4-CDE3-49B2-A6CC-889E510DEFF4}" type="presOf" srcId="{C73B9C63-C9A3-4641-B4AD-4673F4487E14}" destId="{A697B150-3F44-4CF4-A7C6-0AA6B77E9F35}" srcOrd="0" destOrd="0" presId="urn:microsoft.com/office/officeart/2005/8/layout/vList2"/>
    <dgm:cxn modelId="{087BBCDD-297B-453F-A6E0-F39B5D6D842E}" type="presOf" srcId="{2ED89A81-CF58-42A0-A91D-6ADF1D73DFEB}" destId="{2C317F3C-A04D-4F55-98CD-FD9BADDB4D17}" srcOrd="0" destOrd="0" presId="urn:microsoft.com/office/officeart/2005/8/layout/vList2"/>
    <dgm:cxn modelId="{7DD444A5-4B85-4ADC-9A0E-2807274540F6}" type="presParOf" srcId="{DF6DBB6C-B2F4-4CE3-99DC-C5E83D84F933}" destId="{6C2072FE-0604-43C9-A959-0E11F1D8A513}" srcOrd="0" destOrd="0" presId="urn:microsoft.com/office/officeart/2005/8/layout/vList2"/>
    <dgm:cxn modelId="{329A8C4E-0DC7-4062-AAE1-2F944E32ED17}" type="presParOf" srcId="{DF6DBB6C-B2F4-4CE3-99DC-C5E83D84F933}" destId="{D4417DC0-2EE6-423D-A813-E1F24C2C0BDD}" srcOrd="1" destOrd="0" presId="urn:microsoft.com/office/officeart/2005/8/layout/vList2"/>
    <dgm:cxn modelId="{B8A6D1F2-3E6C-4F11-9522-333C5CF8D262}" type="presParOf" srcId="{DF6DBB6C-B2F4-4CE3-99DC-C5E83D84F933}" destId="{EEB1C85A-CF1F-432B-81E4-701CFB81D49D}" srcOrd="2" destOrd="0" presId="urn:microsoft.com/office/officeart/2005/8/layout/vList2"/>
    <dgm:cxn modelId="{BFE2343F-16B8-410D-9C32-0272994949FD}" type="presParOf" srcId="{DF6DBB6C-B2F4-4CE3-99DC-C5E83D84F933}" destId="{5B68C620-E756-46AB-B24C-C1ECFA82CDD4}" srcOrd="3" destOrd="0" presId="urn:microsoft.com/office/officeart/2005/8/layout/vList2"/>
    <dgm:cxn modelId="{7321ACC7-6470-4837-B14B-89F01A4F1AE1}" type="presParOf" srcId="{DF6DBB6C-B2F4-4CE3-99DC-C5E83D84F933}" destId="{543E6C94-6238-49EB-A911-C8E2FB8C4ECD}" srcOrd="4" destOrd="0" presId="urn:microsoft.com/office/officeart/2005/8/layout/vList2"/>
    <dgm:cxn modelId="{ACD7C43E-80D4-4F82-84AF-A162428847FA}" type="presParOf" srcId="{DF6DBB6C-B2F4-4CE3-99DC-C5E83D84F933}" destId="{BFF196A0-1AEB-42F2-BE35-573CA87A617D}" srcOrd="5" destOrd="0" presId="urn:microsoft.com/office/officeart/2005/8/layout/vList2"/>
    <dgm:cxn modelId="{E7B87216-D493-4375-AA5C-9C8E3F578105}" type="presParOf" srcId="{DF6DBB6C-B2F4-4CE3-99DC-C5E83D84F933}" destId="{2C317F3C-A04D-4F55-98CD-FD9BADDB4D17}" srcOrd="6" destOrd="0" presId="urn:microsoft.com/office/officeart/2005/8/layout/vList2"/>
    <dgm:cxn modelId="{8E9FB0EA-ED3E-4B5B-B4E4-CFE5AA1D078E}" type="presParOf" srcId="{DF6DBB6C-B2F4-4CE3-99DC-C5E83D84F933}" destId="{698507A6-4186-432D-A57F-10FE15490B17}" srcOrd="7" destOrd="0" presId="urn:microsoft.com/office/officeart/2005/8/layout/vList2"/>
    <dgm:cxn modelId="{5250E3FA-EB04-4C03-84BE-B0D557F73615}" type="presParOf" srcId="{DF6DBB6C-B2F4-4CE3-99DC-C5E83D84F933}" destId="{A697B150-3F44-4CF4-A7C6-0AA6B77E9F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1F04B9-E6A6-4A6A-9C06-BE4A0DB8E2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B62DAA-510D-4B56-BDDB-6415697FDF2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Private Cloud – On Premise Cloud</a:t>
          </a:r>
          <a:endParaRPr lang="en-US" dirty="0"/>
        </a:p>
      </dgm:t>
    </dgm:pt>
    <dgm:pt modelId="{E7069399-01C0-4237-BD0E-AB2ACB21FBF3}" type="parTrans" cxnId="{13BEC36B-4710-4923-AE42-58B1051F8C9E}">
      <dgm:prSet/>
      <dgm:spPr/>
      <dgm:t>
        <a:bodyPr/>
        <a:lstStyle/>
        <a:p>
          <a:endParaRPr lang="en-US"/>
        </a:p>
      </dgm:t>
    </dgm:pt>
    <dgm:pt modelId="{08D82E75-787D-40B5-BD0E-70B4554A32F8}" type="sibTrans" cxnId="{13BEC36B-4710-4923-AE42-58B1051F8C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C887A-1977-437B-8548-27C9D9CBAF8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/>
            <a:t>Goverment Cloud – für Regierungen</a:t>
          </a:r>
          <a:endParaRPr lang="en-US"/>
        </a:p>
      </dgm:t>
    </dgm:pt>
    <dgm:pt modelId="{D6FE4F08-38AF-4E97-B0B4-5984E5BD5156}" type="parTrans" cxnId="{55F499FD-F7C4-43C9-86EF-233D595500EF}">
      <dgm:prSet/>
      <dgm:spPr/>
      <dgm:t>
        <a:bodyPr/>
        <a:lstStyle/>
        <a:p>
          <a:endParaRPr lang="en-US"/>
        </a:p>
      </dgm:t>
    </dgm:pt>
    <dgm:pt modelId="{CDEA6018-D441-4937-B626-A43DB792F6C2}" type="sibTrans" cxnId="{55F499FD-F7C4-43C9-86EF-233D595500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335695-9806-4E9F-A749-AA7CD6DFA95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Public Cloud – meist genutzt</a:t>
          </a:r>
          <a:endParaRPr lang="en-US" dirty="0"/>
        </a:p>
      </dgm:t>
    </dgm:pt>
    <dgm:pt modelId="{8BCF3BBF-B812-4078-A1E3-E6C86057DF5E}" type="parTrans" cxnId="{EA08A409-ED33-40FE-A451-41095D7B7B45}">
      <dgm:prSet/>
      <dgm:spPr/>
      <dgm:t>
        <a:bodyPr/>
        <a:lstStyle/>
        <a:p>
          <a:endParaRPr lang="en-US"/>
        </a:p>
      </dgm:t>
    </dgm:pt>
    <dgm:pt modelId="{09B69A83-802C-4943-AF76-9A144FF9824C}" type="sibTrans" cxnId="{EA08A409-ED33-40FE-A451-41095D7B7B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98B794-D503-4DFF-B2B7-11C968DD441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Hybrid Cloud – private Cloud + public Cloud +                  	            eigenes DC</a:t>
          </a:r>
          <a:endParaRPr lang="en-US" dirty="0"/>
        </a:p>
      </dgm:t>
    </dgm:pt>
    <dgm:pt modelId="{BCC6DE07-7E21-44A4-B9F3-AF52D8C1A407}" type="parTrans" cxnId="{AF27DB6B-86E7-44F7-B771-3C80563B90DE}">
      <dgm:prSet/>
      <dgm:spPr/>
      <dgm:t>
        <a:bodyPr/>
        <a:lstStyle/>
        <a:p>
          <a:endParaRPr lang="en-US"/>
        </a:p>
      </dgm:t>
    </dgm:pt>
    <dgm:pt modelId="{336A21C9-6F96-4490-B731-57ED263FBC3C}" type="sibTrans" cxnId="{AF27DB6B-86E7-44F7-B771-3C80563B90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09100A-D171-46F4-A3D8-DC01FA764E5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/>
            <a:t>Mutli Cloud – public Cloud verschiedener Anbieter</a:t>
          </a:r>
          <a:endParaRPr lang="en-US"/>
        </a:p>
      </dgm:t>
    </dgm:pt>
    <dgm:pt modelId="{1AFD27AA-A9BE-4427-9126-938BDDF03CFD}" type="parTrans" cxnId="{78A04076-F8DB-4AFD-93FD-640E03BABC8E}">
      <dgm:prSet/>
      <dgm:spPr/>
      <dgm:t>
        <a:bodyPr/>
        <a:lstStyle/>
        <a:p>
          <a:endParaRPr lang="en-US"/>
        </a:p>
      </dgm:t>
    </dgm:pt>
    <dgm:pt modelId="{16C91F9D-4C54-4E27-A705-674290AC1A81}" type="sibTrans" cxnId="{78A04076-F8DB-4AFD-93FD-640E03BABC8E}">
      <dgm:prSet/>
      <dgm:spPr/>
      <dgm:t>
        <a:bodyPr/>
        <a:lstStyle/>
        <a:p>
          <a:endParaRPr lang="en-US"/>
        </a:p>
      </dgm:t>
    </dgm:pt>
    <dgm:pt modelId="{E48CDD93-467F-4DB2-81C4-F7532F305FC5}" type="pres">
      <dgm:prSet presAssocID="{5D1F04B9-E6A6-4A6A-9C06-BE4A0DB8E203}" presName="root" presStyleCnt="0">
        <dgm:presLayoutVars>
          <dgm:dir/>
          <dgm:resizeHandles val="exact"/>
        </dgm:presLayoutVars>
      </dgm:prSet>
      <dgm:spPr/>
    </dgm:pt>
    <dgm:pt modelId="{BF748AE5-D32A-4A07-A534-9BCF65AF9EA6}" type="pres">
      <dgm:prSet presAssocID="{25B62DAA-510D-4B56-BDDB-6415697FDF25}" presName="compNode" presStyleCnt="0"/>
      <dgm:spPr/>
    </dgm:pt>
    <dgm:pt modelId="{66D17E8A-E432-4238-B24B-A0AFE59F3AC8}" type="pres">
      <dgm:prSet presAssocID="{25B62DAA-510D-4B56-BDDB-6415697FDF25}" presName="bgRect" presStyleLbl="bgShp" presStyleIdx="0" presStyleCnt="5" custLinFactY="100000" custLinFactNeighborY="150040"/>
      <dgm:spPr/>
    </dgm:pt>
    <dgm:pt modelId="{8811A891-B39C-4775-8BB2-FA9D1D9DAEEB}" type="pres">
      <dgm:prSet presAssocID="{25B62DAA-510D-4B56-BDDB-6415697FDF25}" presName="iconRect" presStyleLbl="node1" presStyleIdx="0" presStyleCnt="5" custLinFactY="200000" custLinFactNeighborX="1856" custLinFactNeighborY="2546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A2992BB-DF5B-4149-BFE7-E6B31772E6B5}" type="pres">
      <dgm:prSet presAssocID="{25B62DAA-510D-4B56-BDDB-6415697FDF25}" presName="spaceRect" presStyleCnt="0"/>
      <dgm:spPr/>
    </dgm:pt>
    <dgm:pt modelId="{1F97703A-355B-400B-B738-1164955141AF}" type="pres">
      <dgm:prSet presAssocID="{25B62DAA-510D-4B56-BDDB-6415697FDF25}" presName="parTx" presStyleLbl="revTx" presStyleIdx="0" presStyleCnt="5" custLinFactY="100000" custLinFactNeighborY="150040">
        <dgm:presLayoutVars>
          <dgm:chMax val="0"/>
          <dgm:chPref val="0"/>
        </dgm:presLayoutVars>
      </dgm:prSet>
      <dgm:spPr/>
    </dgm:pt>
    <dgm:pt modelId="{A24C1989-BD3F-4F64-B2B8-2FAE8B4EFDBC}" type="pres">
      <dgm:prSet presAssocID="{08D82E75-787D-40B5-BD0E-70B4554A32F8}" presName="sibTrans" presStyleCnt="0"/>
      <dgm:spPr/>
    </dgm:pt>
    <dgm:pt modelId="{BEDCB72E-CD67-4883-9746-3C0B985EAAA1}" type="pres">
      <dgm:prSet presAssocID="{4A4C887A-1977-437B-8548-27C9D9CBAF84}" presName="compNode" presStyleCnt="0"/>
      <dgm:spPr/>
    </dgm:pt>
    <dgm:pt modelId="{97F220CC-2B1B-4788-83EC-5B80DC0D12E5}" type="pres">
      <dgm:prSet presAssocID="{4A4C887A-1977-437B-8548-27C9D9CBAF84}" presName="bgRect" presStyleLbl="bgShp" presStyleIdx="1" presStyleCnt="5"/>
      <dgm:spPr/>
    </dgm:pt>
    <dgm:pt modelId="{3DFB8554-8C81-497C-9810-AEE9519FF70E}" type="pres">
      <dgm:prSet presAssocID="{4A4C887A-1977-437B-8548-27C9D9CBAF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9EB11C8-D4A1-4CF1-A490-E447645EFDB9}" type="pres">
      <dgm:prSet presAssocID="{4A4C887A-1977-437B-8548-27C9D9CBAF84}" presName="spaceRect" presStyleCnt="0"/>
      <dgm:spPr/>
    </dgm:pt>
    <dgm:pt modelId="{BD80A967-2989-40DD-B6BB-F83F9ECC0C0F}" type="pres">
      <dgm:prSet presAssocID="{4A4C887A-1977-437B-8548-27C9D9CBAF84}" presName="parTx" presStyleLbl="revTx" presStyleIdx="1" presStyleCnt="5">
        <dgm:presLayoutVars>
          <dgm:chMax val="0"/>
          <dgm:chPref val="0"/>
        </dgm:presLayoutVars>
      </dgm:prSet>
      <dgm:spPr/>
    </dgm:pt>
    <dgm:pt modelId="{01C91A7A-044B-4A60-BD0A-EF2E0F9D5AFB}" type="pres">
      <dgm:prSet presAssocID="{CDEA6018-D441-4937-B626-A43DB792F6C2}" presName="sibTrans" presStyleCnt="0"/>
      <dgm:spPr/>
    </dgm:pt>
    <dgm:pt modelId="{094B2496-BC70-43BA-A8DD-6E6611BCF0E4}" type="pres">
      <dgm:prSet presAssocID="{86335695-9806-4E9F-A749-AA7CD6DFA95A}" presName="compNode" presStyleCnt="0"/>
      <dgm:spPr/>
    </dgm:pt>
    <dgm:pt modelId="{042ACFD4-AFF2-428D-8DBE-37BF73D0C5F6}" type="pres">
      <dgm:prSet presAssocID="{86335695-9806-4E9F-A749-AA7CD6DFA95A}" presName="bgRect" presStyleLbl="bgShp" presStyleIdx="2" presStyleCnt="5" custLinFactY="-100000" custLinFactNeighborY="-150470"/>
      <dgm:spPr/>
    </dgm:pt>
    <dgm:pt modelId="{09C9781C-29A6-4802-BC55-6C3EDDBC7D40}" type="pres">
      <dgm:prSet presAssocID="{86335695-9806-4E9F-A749-AA7CD6DFA95A}" presName="iconRect" presStyleLbl="node1" presStyleIdx="2" presStyleCnt="5" custLinFactY="-200000" custLinFactNeighborY="-25542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5ED1F46-BE29-4A66-8971-B502EED9A2D0}" type="pres">
      <dgm:prSet presAssocID="{86335695-9806-4E9F-A749-AA7CD6DFA95A}" presName="spaceRect" presStyleCnt="0"/>
      <dgm:spPr/>
    </dgm:pt>
    <dgm:pt modelId="{CF8654D1-1EF8-499E-8B11-E86BBBB0AFE1}" type="pres">
      <dgm:prSet presAssocID="{86335695-9806-4E9F-A749-AA7CD6DFA95A}" presName="parTx" presStyleLbl="revTx" presStyleIdx="2" presStyleCnt="5" custLinFactY="-100000" custLinFactNeighborY="-150470">
        <dgm:presLayoutVars>
          <dgm:chMax val="0"/>
          <dgm:chPref val="0"/>
        </dgm:presLayoutVars>
      </dgm:prSet>
      <dgm:spPr/>
    </dgm:pt>
    <dgm:pt modelId="{87015374-2220-4DC2-800A-09770B6B31EB}" type="pres">
      <dgm:prSet presAssocID="{09B69A83-802C-4943-AF76-9A144FF9824C}" presName="sibTrans" presStyleCnt="0"/>
      <dgm:spPr/>
    </dgm:pt>
    <dgm:pt modelId="{83F94380-83A6-4B19-8F5C-5E0E86618C05}" type="pres">
      <dgm:prSet presAssocID="{FD98B794-D503-4DFF-B2B7-11C968DD441F}" presName="compNode" presStyleCnt="0"/>
      <dgm:spPr/>
    </dgm:pt>
    <dgm:pt modelId="{09D7121F-9153-44DB-8568-829A77F0249C}" type="pres">
      <dgm:prSet presAssocID="{FD98B794-D503-4DFF-B2B7-11C968DD441F}" presName="bgRect" presStyleLbl="bgShp" presStyleIdx="3" presStyleCnt="5"/>
      <dgm:spPr/>
    </dgm:pt>
    <dgm:pt modelId="{40F8605C-186A-49AF-A399-84C5E855D7A0}" type="pres">
      <dgm:prSet presAssocID="{FD98B794-D503-4DFF-B2B7-11C968DD44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682C75B-BF66-4F3B-B0E3-653380495316}" type="pres">
      <dgm:prSet presAssocID="{FD98B794-D503-4DFF-B2B7-11C968DD441F}" presName="spaceRect" presStyleCnt="0"/>
      <dgm:spPr/>
    </dgm:pt>
    <dgm:pt modelId="{14195C3E-9479-4585-8CD1-FDBD91383DBF}" type="pres">
      <dgm:prSet presAssocID="{FD98B794-D503-4DFF-B2B7-11C968DD441F}" presName="parTx" presStyleLbl="revTx" presStyleIdx="3" presStyleCnt="5">
        <dgm:presLayoutVars>
          <dgm:chMax val="0"/>
          <dgm:chPref val="0"/>
        </dgm:presLayoutVars>
      </dgm:prSet>
      <dgm:spPr/>
    </dgm:pt>
    <dgm:pt modelId="{4B5205C5-30E2-4260-9FA1-CA9362E78E96}" type="pres">
      <dgm:prSet presAssocID="{336A21C9-6F96-4490-B731-57ED263FBC3C}" presName="sibTrans" presStyleCnt="0"/>
      <dgm:spPr/>
    </dgm:pt>
    <dgm:pt modelId="{5D31065E-A52E-46E3-AE76-7ECF750791D2}" type="pres">
      <dgm:prSet presAssocID="{BE09100A-D171-46F4-A3D8-DC01FA764E5D}" presName="compNode" presStyleCnt="0"/>
      <dgm:spPr/>
    </dgm:pt>
    <dgm:pt modelId="{7191B46E-D3F9-4B47-960E-80A9EB9775A3}" type="pres">
      <dgm:prSet presAssocID="{BE09100A-D171-46F4-A3D8-DC01FA764E5D}" presName="bgRect" presStyleLbl="bgShp" presStyleIdx="4" presStyleCnt="5"/>
      <dgm:spPr/>
    </dgm:pt>
    <dgm:pt modelId="{4D89389C-F440-4A33-846E-64486CDBB17B}" type="pres">
      <dgm:prSet presAssocID="{BE09100A-D171-46F4-A3D8-DC01FA764E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094279B-B2A0-477C-AB22-772496E66C97}" type="pres">
      <dgm:prSet presAssocID="{BE09100A-D171-46F4-A3D8-DC01FA764E5D}" presName="spaceRect" presStyleCnt="0"/>
      <dgm:spPr/>
    </dgm:pt>
    <dgm:pt modelId="{7404A914-B65A-4DB6-BBAC-313CECFBD207}" type="pres">
      <dgm:prSet presAssocID="{BE09100A-D171-46F4-A3D8-DC01FA764E5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204E07-F2BA-4803-BFCE-2B4EB7FE9583}" type="presOf" srcId="{FD98B794-D503-4DFF-B2B7-11C968DD441F}" destId="{14195C3E-9479-4585-8CD1-FDBD91383DBF}" srcOrd="0" destOrd="0" presId="urn:microsoft.com/office/officeart/2018/2/layout/IconVerticalSolidList"/>
    <dgm:cxn modelId="{EA08A409-ED33-40FE-A451-41095D7B7B45}" srcId="{5D1F04B9-E6A6-4A6A-9C06-BE4A0DB8E203}" destId="{86335695-9806-4E9F-A749-AA7CD6DFA95A}" srcOrd="2" destOrd="0" parTransId="{8BCF3BBF-B812-4078-A1E3-E6C86057DF5E}" sibTransId="{09B69A83-802C-4943-AF76-9A144FF9824C}"/>
    <dgm:cxn modelId="{FD3BF529-F43F-4644-8AD1-FA346CFB4561}" type="presOf" srcId="{25B62DAA-510D-4B56-BDDB-6415697FDF25}" destId="{1F97703A-355B-400B-B738-1164955141AF}" srcOrd="0" destOrd="0" presId="urn:microsoft.com/office/officeart/2018/2/layout/IconVerticalSolidList"/>
    <dgm:cxn modelId="{787F8C5E-C203-4628-A1D1-5D43F6326AE2}" type="presOf" srcId="{5D1F04B9-E6A6-4A6A-9C06-BE4A0DB8E203}" destId="{E48CDD93-467F-4DB2-81C4-F7532F305FC5}" srcOrd="0" destOrd="0" presId="urn:microsoft.com/office/officeart/2018/2/layout/IconVerticalSolidList"/>
    <dgm:cxn modelId="{13BEC36B-4710-4923-AE42-58B1051F8C9E}" srcId="{5D1F04B9-E6A6-4A6A-9C06-BE4A0DB8E203}" destId="{25B62DAA-510D-4B56-BDDB-6415697FDF25}" srcOrd="0" destOrd="0" parTransId="{E7069399-01C0-4237-BD0E-AB2ACB21FBF3}" sibTransId="{08D82E75-787D-40B5-BD0E-70B4554A32F8}"/>
    <dgm:cxn modelId="{AF27DB6B-86E7-44F7-B771-3C80563B90DE}" srcId="{5D1F04B9-E6A6-4A6A-9C06-BE4A0DB8E203}" destId="{FD98B794-D503-4DFF-B2B7-11C968DD441F}" srcOrd="3" destOrd="0" parTransId="{BCC6DE07-7E21-44A4-B9F3-AF52D8C1A407}" sibTransId="{336A21C9-6F96-4490-B731-57ED263FBC3C}"/>
    <dgm:cxn modelId="{78A04076-F8DB-4AFD-93FD-640E03BABC8E}" srcId="{5D1F04B9-E6A6-4A6A-9C06-BE4A0DB8E203}" destId="{BE09100A-D171-46F4-A3D8-DC01FA764E5D}" srcOrd="4" destOrd="0" parTransId="{1AFD27AA-A9BE-4427-9126-938BDDF03CFD}" sibTransId="{16C91F9D-4C54-4E27-A705-674290AC1A81}"/>
    <dgm:cxn modelId="{30B60BAF-3F36-46F3-B38E-2678D1B93942}" type="presOf" srcId="{BE09100A-D171-46F4-A3D8-DC01FA764E5D}" destId="{7404A914-B65A-4DB6-BBAC-313CECFBD207}" srcOrd="0" destOrd="0" presId="urn:microsoft.com/office/officeart/2018/2/layout/IconVerticalSolidList"/>
    <dgm:cxn modelId="{8C07D3D3-BABA-4B5C-8CF3-063269161CFE}" type="presOf" srcId="{4A4C887A-1977-437B-8548-27C9D9CBAF84}" destId="{BD80A967-2989-40DD-B6BB-F83F9ECC0C0F}" srcOrd="0" destOrd="0" presId="urn:microsoft.com/office/officeart/2018/2/layout/IconVerticalSolidList"/>
    <dgm:cxn modelId="{6071C3D8-543D-4C00-9FD3-D616821548D4}" type="presOf" srcId="{86335695-9806-4E9F-A749-AA7CD6DFA95A}" destId="{CF8654D1-1EF8-499E-8B11-E86BBBB0AFE1}" srcOrd="0" destOrd="0" presId="urn:microsoft.com/office/officeart/2018/2/layout/IconVerticalSolidList"/>
    <dgm:cxn modelId="{55F499FD-F7C4-43C9-86EF-233D595500EF}" srcId="{5D1F04B9-E6A6-4A6A-9C06-BE4A0DB8E203}" destId="{4A4C887A-1977-437B-8548-27C9D9CBAF84}" srcOrd="1" destOrd="0" parTransId="{D6FE4F08-38AF-4E97-B0B4-5984E5BD5156}" sibTransId="{CDEA6018-D441-4937-B626-A43DB792F6C2}"/>
    <dgm:cxn modelId="{0B24A5CE-77CC-44DA-9667-672097146451}" type="presParOf" srcId="{E48CDD93-467F-4DB2-81C4-F7532F305FC5}" destId="{BF748AE5-D32A-4A07-A534-9BCF65AF9EA6}" srcOrd="0" destOrd="0" presId="urn:microsoft.com/office/officeart/2018/2/layout/IconVerticalSolidList"/>
    <dgm:cxn modelId="{BE8F5DAE-0105-4CDE-A2EA-FA82C09C6859}" type="presParOf" srcId="{BF748AE5-D32A-4A07-A534-9BCF65AF9EA6}" destId="{66D17E8A-E432-4238-B24B-A0AFE59F3AC8}" srcOrd="0" destOrd="0" presId="urn:microsoft.com/office/officeart/2018/2/layout/IconVerticalSolidList"/>
    <dgm:cxn modelId="{B40025B5-7880-4BA5-9C37-BD6C8323AE7D}" type="presParOf" srcId="{BF748AE5-D32A-4A07-A534-9BCF65AF9EA6}" destId="{8811A891-B39C-4775-8BB2-FA9D1D9DAEEB}" srcOrd="1" destOrd="0" presId="urn:microsoft.com/office/officeart/2018/2/layout/IconVerticalSolidList"/>
    <dgm:cxn modelId="{903B4F3B-B084-40A6-8AE7-F82AA0AE09AA}" type="presParOf" srcId="{BF748AE5-D32A-4A07-A534-9BCF65AF9EA6}" destId="{9A2992BB-DF5B-4149-BFE7-E6B31772E6B5}" srcOrd="2" destOrd="0" presId="urn:microsoft.com/office/officeart/2018/2/layout/IconVerticalSolidList"/>
    <dgm:cxn modelId="{5FD5DE20-D26E-456D-9C18-E9EA3ABA4155}" type="presParOf" srcId="{BF748AE5-D32A-4A07-A534-9BCF65AF9EA6}" destId="{1F97703A-355B-400B-B738-1164955141AF}" srcOrd="3" destOrd="0" presId="urn:microsoft.com/office/officeart/2018/2/layout/IconVerticalSolidList"/>
    <dgm:cxn modelId="{F719E769-7FE3-4431-B3CA-E435712276F7}" type="presParOf" srcId="{E48CDD93-467F-4DB2-81C4-F7532F305FC5}" destId="{A24C1989-BD3F-4F64-B2B8-2FAE8B4EFDBC}" srcOrd="1" destOrd="0" presId="urn:microsoft.com/office/officeart/2018/2/layout/IconVerticalSolidList"/>
    <dgm:cxn modelId="{501136C4-8198-4FE8-AA47-138481EF6C17}" type="presParOf" srcId="{E48CDD93-467F-4DB2-81C4-F7532F305FC5}" destId="{BEDCB72E-CD67-4883-9746-3C0B985EAAA1}" srcOrd="2" destOrd="0" presId="urn:microsoft.com/office/officeart/2018/2/layout/IconVerticalSolidList"/>
    <dgm:cxn modelId="{B413072B-E970-459D-8B8E-D4452A9890CE}" type="presParOf" srcId="{BEDCB72E-CD67-4883-9746-3C0B985EAAA1}" destId="{97F220CC-2B1B-4788-83EC-5B80DC0D12E5}" srcOrd="0" destOrd="0" presId="urn:microsoft.com/office/officeart/2018/2/layout/IconVerticalSolidList"/>
    <dgm:cxn modelId="{7769E740-C6E1-44AE-AB6D-D1A56298FEE3}" type="presParOf" srcId="{BEDCB72E-CD67-4883-9746-3C0B985EAAA1}" destId="{3DFB8554-8C81-497C-9810-AEE9519FF70E}" srcOrd="1" destOrd="0" presId="urn:microsoft.com/office/officeart/2018/2/layout/IconVerticalSolidList"/>
    <dgm:cxn modelId="{133EBA02-A529-4E49-923C-9F20832F5371}" type="presParOf" srcId="{BEDCB72E-CD67-4883-9746-3C0B985EAAA1}" destId="{D9EB11C8-D4A1-4CF1-A490-E447645EFDB9}" srcOrd="2" destOrd="0" presId="urn:microsoft.com/office/officeart/2018/2/layout/IconVerticalSolidList"/>
    <dgm:cxn modelId="{F020B7A1-25B8-45AC-B665-A4B7726F0B28}" type="presParOf" srcId="{BEDCB72E-CD67-4883-9746-3C0B985EAAA1}" destId="{BD80A967-2989-40DD-B6BB-F83F9ECC0C0F}" srcOrd="3" destOrd="0" presId="urn:microsoft.com/office/officeart/2018/2/layout/IconVerticalSolidList"/>
    <dgm:cxn modelId="{82271EC0-09DA-4ED8-B4EE-6AF162EC6C12}" type="presParOf" srcId="{E48CDD93-467F-4DB2-81C4-F7532F305FC5}" destId="{01C91A7A-044B-4A60-BD0A-EF2E0F9D5AFB}" srcOrd="3" destOrd="0" presId="urn:microsoft.com/office/officeart/2018/2/layout/IconVerticalSolidList"/>
    <dgm:cxn modelId="{98632C31-4DAD-4F9E-A68D-D784665DE232}" type="presParOf" srcId="{E48CDD93-467F-4DB2-81C4-F7532F305FC5}" destId="{094B2496-BC70-43BA-A8DD-6E6611BCF0E4}" srcOrd="4" destOrd="0" presId="urn:microsoft.com/office/officeart/2018/2/layout/IconVerticalSolidList"/>
    <dgm:cxn modelId="{667529CF-1FCD-43C6-94FA-129DB4F0A815}" type="presParOf" srcId="{094B2496-BC70-43BA-A8DD-6E6611BCF0E4}" destId="{042ACFD4-AFF2-428D-8DBE-37BF73D0C5F6}" srcOrd="0" destOrd="0" presId="urn:microsoft.com/office/officeart/2018/2/layout/IconVerticalSolidList"/>
    <dgm:cxn modelId="{55CE8964-25A7-4DEA-BCC2-558E4081E8EE}" type="presParOf" srcId="{094B2496-BC70-43BA-A8DD-6E6611BCF0E4}" destId="{09C9781C-29A6-4802-BC55-6C3EDDBC7D40}" srcOrd="1" destOrd="0" presId="urn:microsoft.com/office/officeart/2018/2/layout/IconVerticalSolidList"/>
    <dgm:cxn modelId="{1176C14C-09D0-485D-A135-DB4D39B6BB2D}" type="presParOf" srcId="{094B2496-BC70-43BA-A8DD-6E6611BCF0E4}" destId="{65ED1F46-BE29-4A66-8971-B502EED9A2D0}" srcOrd="2" destOrd="0" presId="urn:microsoft.com/office/officeart/2018/2/layout/IconVerticalSolidList"/>
    <dgm:cxn modelId="{CA066198-333A-4BB5-9AFB-443D774126EC}" type="presParOf" srcId="{094B2496-BC70-43BA-A8DD-6E6611BCF0E4}" destId="{CF8654D1-1EF8-499E-8B11-E86BBBB0AFE1}" srcOrd="3" destOrd="0" presId="urn:microsoft.com/office/officeart/2018/2/layout/IconVerticalSolidList"/>
    <dgm:cxn modelId="{BBFD49F3-1AF6-4769-8D7C-0A465C73413B}" type="presParOf" srcId="{E48CDD93-467F-4DB2-81C4-F7532F305FC5}" destId="{87015374-2220-4DC2-800A-09770B6B31EB}" srcOrd="5" destOrd="0" presId="urn:microsoft.com/office/officeart/2018/2/layout/IconVerticalSolidList"/>
    <dgm:cxn modelId="{B5E4D09A-B925-405E-A989-8FAD71D0BD2A}" type="presParOf" srcId="{E48CDD93-467F-4DB2-81C4-F7532F305FC5}" destId="{83F94380-83A6-4B19-8F5C-5E0E86618C05}" srcOrd="6" destOrd="0" presId="urn:microsoft.com/office/officeart/2018/2/layout/IconVerticalSolidList"/>
    <dgm:cxn modelId="{6FE3BC22-2F4F-4868-BA72-1DB9503BA175}" type="presParOf" srcId="{83F94380-83A6-4B19-8F5C-5E0E86618C05}" destId="{09D7121F-9153-44DB-8568-829A77F0249C}" srcOrd="0" destOrd="0" presId="urn:microsoft.com/office/officeart/2018/2/layout/IconVerticalSolidList"/>
    <dgm:cxn modelId="{9711C6FA-B494-4E75-A163-BB4E130C43D1}" type="presParOf" srcId="{83F94380-83A6-4B19-8F5C-5E0E86618C05}" destId="{40F8605C-186A-49AF-A399-84C5E855D7A0}" srcOrd="1" destOrd="0" presId="urn:microsoft.com/office/officeart/2018/2/layout/IconVerticalSolidList"/>
    <dgm:cxn modelId="{6C6E8AED-6A62-43EA-B3E5-D08E22187723}" type="presParOf" srcId="{83F94380-83A6-4B19-8F5C-5E0E86618C05}" destId="{A682C75B-BF66-4F3B-B0E3-653380495316}" srcOrd="2" destOrd="0" presId="urn:microsoft.com/office/officeart/2018/2/layout/IconVerticalSolidList"/>
    <dgm:cxn modelId="{633A110F-95F6-4F42-AFFB-A39DDCE4B8F4}" type="presParOf" srcId="{83F94380-83A6-4B19-8F5C-5E0E86618C05}" destId="{14195C3E-9479-4585-8CD1-FDBD91383DBF}" srcOrd="3" destOrd="0" presId="urn:microsoft.com/office/officeart/2018/2/layout/IconVerticalSolidList"/>
    <dgm:cxn modelId="{16C4A374-0AE5-4293-A01E-FC988E91AADC}" type="presParOf" srcId="{E48CDD93-467F-4DB2-81C4-F7532F305FC5}" destId="{4B5205C5-30E2-4260-9FA1-CA9362E78E96}" srcOrd="7" destOrd="0" presId="urn:microsoft.com/office/officeart/2018/2/layout/IconVerticalSolidList"/>
    <dgm:cxn modelId="{0808BC13-25E9-4D59-9D72-20CFD85B1545}" type="presParOf" srcId="{E48CDD93-467F-4DB2-81C4-F7532F305FC5}" destId="{5D31065E-A52E-46E3-AE76-7ECF750791D2}" srcOrd="8" destOrd="0" presId="urn:microsoft.com/office/officeart/2018/2/layout/IconVerticalSolidList"/>
    <dgm:cxn modelId="{11BA513E-37F1-4200-89FD-7EA4EE2B4165}" type="presParOf" srcId="{5D31065E-A52E-46E3-AE76-7ECF750791D2}" destId="{7191B46E-D3F9-4B47-960E-80A9EB9775A3}" srcOrd="0" destOrd="0" presId="urn:microsoft.com/office/officeart/2018/2/layout/IconVerticalSolidList"/>
    <dgm:cxn modelId="{46758087-F781-4EB0-80A9-EE236CCD5DAE}" type="presParOf" srcId="{5D31065E-A52E-46E3-AE76-7ECF750791D2}" destId="{4D89389C-F440-4A33-846E-64486CDBB17B}" srcOrd="1" destOrd="0" presId="urn:microsoft.com/office/officeart/2018/2/layout/IconVerticalSolidList"/>
    <dgm:cxn modelId="{617C8DB8-03F2-4AB3-ADA6-0DFB7643F953}" type="presParOf" srcId="{5D31065E-A52E-46E3-AE76-7ECF750791D2}" destId="{6094279B-B2A0-477C-AB22-772496E66C97}" srcOrd="2" destOrd="0" presId="urn:microsoft.com/office/officeart/2018/2/layout/IconVerticalSolidList"/>
    <dgm:cxn modelId="{B579D19F-748D-4D1C-BCED-5A0EB9DBF30B}" type="presParOf" srcId="{5D31065E-A52E-46E3-AE76-7ECF750791D2}" destId="{7404A914-B65A-4DB6-BBAC-313CECFBD2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072FE-0604-43C9-A959-0E11F1D8A513}">
      <dsp:nvSpPr>
        <dsp:cNvPr id="0" name=""/>
        <dsp:cNvSpPr/>
      </dsp:nvSpPr>
      <dsp:spPr>
        <a:xfrm>
          <a:off x="0" y="779399"/>
          <a:ext cx="6506304" cy="7300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baseline="0"/>
            <a:t>Sammelung verschiedener Dienste</a:t>
          </a:r>
          <a:endParaRPr lang="en-US" sz="3200" kern="1200"/>
        </a:p>
      </dsp:txBody>
      <dsp:txXfrm>
        <a:off x="35640" y="815039"/>
        <a:ext cx="6435024" cy="658799"/>
      </dsp:txXfrm>
    </dsp:sp>
    <dsp:sp modelId="{EEB1C85A-CF1F-432B-81E4-701CFB81D49D}">
      <dsp:nvSpPr>
        <dsp:cNvPr id="0" name=""/>
        <dsp:cNvSpPr/>
      </dsp:nvSpPr>
      <dsp:spPr>
        <a:xfrm>
          <a:off x="0" y="1601639"/>
          <a:ext cx="6506304" cy="730079"/>
        </a:xfrm>
        <a:prstGeom prst="roundRect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baseline="0" dirty="0"/>
            <a:t>IaaS, PaaS, SaaS, </a:t>
          </a:r>
          <a:r>
            <a:rPr lang="de-DE" sz="3200" kern="1200" baseline="0" dirty="0" err="1"/>
            <a:t>FaaS</a:t>
          </a:r>
          <a:r>
            <a:rPr lang="de-DE" sz="3200" kern="1200" baseline="0" dirty="0"/>
            <a:t>, </a:t>
          </a:r>
          <a:r>
            <a:rPr lang="de-DE" sz="3200" kern="1200" baseline="0" dirty="0" err="1"/>
            <a:t>CaaS</a:t>
          </a:r>
          <a:endParaRPr lang="en-US" sz="3200" kern="1200" dirty="0"/>
        </a:p>
      </dsp:txBody>
      <dsp:txXfrm>
        <a:off x="35640" y="1637279"/>
        <a:ext cx="6435024" cy="658799"/>
      </dsp:txXfrm>
    </dsp:sp>
    <dsp:sp modelId="{543E6C94-6238-49EB-A911-C8E2FB8C4ECD}">
      <dsp:nvSpPr>
        <dsp:cNvPr id="0" name=""/>
        <dsp:cNvSpPr/>
      </dsp:nvSpPr>
      <dsp:spPr>
        <a:xfrm>
          <a:off x="0" y="2423879"/>
          <a:ext cx="6506304" cy="730079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Einfaches Model</a:t>
          </a:r>
          <a:endParaRPr lang="en-US" sz="3200" kern="1200"/>
        </a:p>
      </dsp:txBody>
      <dsp:txXfrm>
        <a:off x="35640" y="2459519"/>
        <a:ext cx="6435024" cy="658799"/>
      </dsp:txXfrm>
    </dsp:sp>
    <dsp:sp modelId="{2C317F3C-A04D-4F55-98CD-FD9BADDB4D17}">
      <dsp:nvSpPr>
        <dsp:cNvPr id="0" name=""/>
        <dsp:cNvSpPr/>
      </dsp:nvSpPr>
      <dsp:spPr>
        <a:xfrm>
          <a:off x="0" y="3246119"/>
          <a:ext cx="6506304" cy="730079"/>
        </a:xfrm>
        <a:prstGeom prst="roundRect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Leichter Zugang</a:t>
          </a:r>
          <a:endParaRPr lang="en-US" sz="3200" kern="1200"/>
        </a:p>
      </dsp:txBody>
      <dsp:txXfrm>
        <a:off x="35640" y="3281759"/>
        <a:ext cx="6435024" cy="658799"/>
      </dsp:txXfrm>
    </dsp:sp>
    <dsp:sp modelId="{A697B150-3F44-4CF4-A7C6-0AA6B77E9F35}">
      <dsp:nvSpPr>
        <dsp:cNvPr id="0" name=""/>
        <dsp:cNvSpPr/>
      </dsp:nvSpPr>
      <dsp:spPr>
        <a:xfrm>
          <a:off x="0" y="4068360"/>
          <a:ext cx="6506304" cy="730079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Verschiedene Preismodelle</a:t>
          </a:r>
          <a:endParaRPr lang="en-US" sz="3200" kern="1200"/>
        </a:p>
      </dsp:txBody>
      <dsp:txXfrm>
        <a:off x="35640" y="4104000"/>
        <a:ext cx="6435024" cy="658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17E8A-E432-4238-B24B-A0AFE59F3AC8}">
      <dsp:nvSpPr>
        <dsp:cNvPr id="0" name=""/>
        <dsp:cNvSpPr/>
      </dsp:nvSpPr>
      <dsp:spPr>
        <a:xfrm>
          <a:off x="0" y="232519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1A891-B39C-4775-8BB2-FA9D1D9DAEEB}">
      <dsp:nvSpPr>
        <dsp:cNvPr id="0" name=""/>
        <dsp:cNvSpPr/>
      </dsp:nvSpPr>
      <dsp:spPr>
        <a:xfrm>
          <a:off x="290251" y="2534207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7703A-355B-400B-B738-1164955141AF}">
      <dsp:nvSpPr>
        <dsp:cNvPr id="0" name=""/>
        <dsp:cNvSpPr/>
      </dsp:nvSpPr>
      <dsp:spPr>
        <a:xfrm>
          <a:off x="1072056" y="232519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Private Cloud – On Premise Cloud</a:t>
          </a:r>
          <a:endParaRPr lang="en-US" sz="1900" kern="1200" dirty="0"/>
        </a:p>
      </dsp:txBody>
      <dsp:txXfrm>
        <a:off x="1072056" y="2325197"/>
        <a:ext cx="5434247" cy="928187"/>
      </dsp:txXfrm>
    </dsp:sp>
    <dsp:sp modelId="{97F220CC-2B1B-4788-83EC-5B80DC0D12E5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B8554-8C81-497C-9810-AEE9519FF70E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0A967-2989-40DD-B6BB-F83F9ECC0C0F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/>
            <a:t>Goverment Cloud – für Regierungen</a:t>
          </a:r>
          <a:endParaRPr lang="en-US" sz="1900" kern="1200"/>
        </a:p>
      </dsp:txBody>
      <dsp:txXfrm>
        <a:off x="1072056" y="1164591"/>
        <a:ext cx="5434247" cy="928187"/>
      </dsp:txXfrm>
    </dsp:sp>
    <dsp:sp modelId="{042ACFD4-AFF2-428D-8DBE-37BF73D0C5F6}">
      <dsp:nvSpPr>
        <dsp:cNvPr id="0" name=""/>
        <dsp:cNvSpPr/>
      </dsp:nvSpPr>
      <dsp:spPr>
        <a:xfrm>
          <a:off x="0" y="0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9781C-29A6-4802-BC55-6C3EDDBC7D40}">
      <dsp:nvSpPr>
        <dsp:cNvPr id="0" name=""/>
        <dsp:cNvSpPr/>
      </dsp:nvSpPr>
      <dsp:spPr>
        <a:xfrm>
          <a:off x="280776" y="208719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54D1-1EF8-499E-8B11-E86BBBB0AFE1}">
      <dsp:nvSpPr>
        <dsp:cNvPr id="0" name=""/>
        <dsp:cNvSpPr/>
      </dsp:nvSpPr>
      <dsp:spPr>
        <a:xfrm>
          <a:off x="1072056" y="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Public Cloud – meist genutzt</a:t>
          </a:r>
          <a:endParaRPr lang="en-US" sz="1900" kern="1200" dirty="0"/>
        </a:p>
      </dsp:txBody>
      <dsp:txXfrm>
        <a:off x="1072056" y="0"/>
        <a:ext cx="5434247" cy="928187"/>
      </dsp:txXfrm>
    </dsp:sp>
    <dsp:sp modelId="{09D7121F-9153-44DB-8568-829A77F0249C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8605C-186A-49AF-A399-84C5E855D7A0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95C3E-9479-4585-8CD1-FDBD91383DBF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Hybrid Cloud – private Cloud + public Cloud +                  	            eigenes DC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7191B46E-D3F9-4B47-960E-80A9EB9775A3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9389C-F440-4A33-846E-64486CDBB17B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4A914-B65A-4DB6-BBAC-313CECFBD207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/>
            <a:t>Mutli Cloud – public Cloud verschiedener Anbieter</a:t>
          </a:r>
          <a:endParaRPr lang="en-US" sz="1900" kern="120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svg"/><Relationship Id="rId21" Type="http://schemas.openxmlformats.org/officeDocument/2006/relationships/image" Target="../media/image49.sv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9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svg"/><Relationship Id="rId40" Type="http://schemas.openxmlformats.org/officeDocument/2006/relationships/image" Target="../media/image68.png"/><Relationship Id="rId45" Type="http://schemas.openxmlformats.org/officeDocument/2006/relationships/image" Target="../media/image73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31" Type="http://schemas.openxmlformats.org/officeDocument/2006/relationships/image" Target="../media/image59.svg"/><Relationship Id="rId44" Type="http://schemas.openxmlformats.org/officeDocument/2006/relationships/image" Target="../media/image72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30" Type="http://schemas.openxmlformats.org/officeDocument/2006/relationships/image" Target="../media/image58.png"/><Relationship Id="rId35" Type="http://schemas.openxmlformats.org/officeDocument/2006/relationships/image" Target="../media/image63.svg"/><Relationship Id="rId43" Type="http://schemas.openxmlformats.org/officeDocument/2006/relationships/image" Target="../media/image71.svg"/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33" Type="http://schemas.openxmlformats.org/officeDocument/2006/relationships/image" Target="../media/image61.sv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svg"/><Relationship Id="rId21" Type="http://schemas.openxmlformats.org/officeDocument/2006/relationships/image" Target="../media/image95.sv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svg"/><Relationship Id="rId41" Type="http://schemas.openxmlformats.org/officeDocument/2006/relationships/image" Target="../media/image1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31" Type="http://schemas.openxmlformats.org/officeDocument/2006/relationships/image" Target="../media/image105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43" Type="http://schemas.openxmlformats.org/officeDocument/2006/relationships/image" Target="../media/image117.svg"/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4.pn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5" Type="http://schemas.openxmlformats.org/officeDocument/2006/relationships/image" Target="../media/image131.svg"/><Relationship Id="rId10" Type="http://schemas.openxmlformats.org/officeDocument/2006/relationships/image" Target="../media/image126.png"/><Relationship Id="rId19" Type="http://schemas.openxmlformats.org/officeDocument/2006/relationships/image" Target="../media/image135.svg"/><Relationship Id="rId4" Type="http://schemas.openxmlformats.org/officeDocument/2006/relationships/image" Target="../media/image120.pn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svg"/><Relationship Id="rId18" Type="http://schemas.openxmlformats.org/officeDocument/2006/relationships/image" Target="../media/image152.png"/><Relationship Id="rId3" Type="http://schemas.openxmlformats.org/officeDocument/2006/relationships/image" Target="../media/image137.svg"/><Relationship Id="rId21" Type="http://schemas.openxmlformats.org/officeDocument/2006/relationships/image" Target="../media/image155.svg"/><Relationship Id="rId7" Type="http://schemas.openxmlformats.org/officeDocument/2006/relationships/image" Target="../media/image141.svg"/><Relationship Id="rId12" Type="http://schemas.openxmlformats.org/officeDocument/2006/relationships/image" Target="../media/image146.png"/><Relationship Id="rId17" Type="http://schemas.openxmlformats.org/officeDocument/2006/relationships/image" Target="../media/image151.sv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svg"/><Relationship Id="rId5" Type="http://schemas.openxmlformats.org/officeDocument/2006/relationships/image" Target="../media/image139.svg"/><Relationship Id="rId15" Type="http://schemas.openxmlformats.org/officeDocument/2006/relationships/image" Target="../media/image149.svg"/><Relationship Id="rId23" Type="http://schemas.openxmlformats.org/officeDocument/2006/relationships/image" Target="../media/image157.svg"/><Relationship Id="rId10" Type="http://schemas.openxmlformats.org/officeDocument/2006/relationships/image" Target="../media/image144.png"/><Relationship Id="rId19" Type="http://schemas.openxmlformats.org/officeDocument/2006/relationships/image" Target="../media/image153.svg"/><Relationship Id="rId4" Type="http://schemas.openxmlformats.org/officeDocument/2006/relationships/image" Target="../media/image138.png"/><Relationship Id="rId9" Type="http://schemas.openxmlformats.org/officeDocument/2006/relationships/image" Target="../media/image143.sv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image" Target="../media/image191.png"/><Relationship Id="rId21" Type="http://schemas.openxmlformats.org/officeDocument/2006/relationships/image" Target="../media/image119.svg"/><Relationship Id="rId34" Type="http://schemas.openxmlformats.org/officeDocument/2006/relationships/image" Target="../media/image186.svg"/><Relationship Id="rId42" Type="http://schemas.openxmlformats.org/officeDocument/2006/relationships/image" Target="../media/image194.svg"/><Relationship Id="rId47" Type="http://schemas.openxmlformats.org/officeDocument/2006/relationships/image" Target="../media/image199.png"/><Relationship Id="rId50" Type="http://schemas.openxmlformats.org/officeDocument/2006/relationships/image" Target="../media/image202.svg"/><Relationship Id="rId7" Type="http://schemas.openxmlformats.org/officeDocument/2006/relationships/image" Target="../media/image163.sv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29" Type="http://schemas.openxmlformats.org/officeDocument/2006/relationships/image" Target="../media/image181.svg"/><Relationship Id="rId11" Type="http://schemas.openxmlformats.org/officeDocument/2006/relationships/image" Target="../media/image167.svg"/><Relationship Id="rId24" Type="http://schemas.openxmlformats.org/officeDocument/2006/relationships/image" Target="../media/image176.png"/><Relationship Id="rId32" Type="http://schemas.openxmlformats.org/officeDocument/2006/relationships/image" Target="../media/image184.svg"/><Relationship Id="rId37" Type="http://schemas.openxmlformats.org/officeDocument/2006/relationships/image" Target="../media/image189.png"/><Relationship Id="rId40" Type="http://schemas.openxmlformats.org/officeDocument/2006/relationships/image" Target="../media/image192.svg"/><Relationship Id="rId45" Type="http://schemas.openxmlformats.org/officeDocument/2006/relationships/image" Target="../media/image197.png"/><Relationship Id="rId5" Type="http://schemas.openxmlformats.org/officeDocument/2006/relationships/image" Target="../media/image161.svg"/><Relationship Id="rId15" Type="http://schemas.openxmlformats.org/officeDocument/2006/relationships/image" Target="../media/image171.svg"/><Relationship Id="rId23" Type="http://schemas.openxmlformats.org/officeDocument/2006/relationships/image" Target="../media/image141.svg"/><Relationship Id="rId28" Type="http://schemas.openxmlformats.org/officeDocument/2006/relationships/image" Target="../media/image180.png"/><Relationship Id="rId36" Type="http://schemas.openxmlformats.org/officeDocument/2006/relationships/image" Target="../media/image188.svg"/><Relationship Id="rId49" Type="http://schemas.openxmlformats.org/officeDocument/2006/relationships/image" Target="../media/image201.png"/><Relationship Id="rId10" Type="http://schemas.openxmlformats.org/officeDocument/2006/relationships/image" Target="../media/image166.png"/><Relationship Id="rId19" Type="http://schemas.openxmlformats.org/officeDocument/2006/relationships/image" Target="../media/image175.svg"/><Relationship Id="rId31" Type="http://schemas.openxmlformats.org/officeDocument/2006/relationships/image" Target="../media/image183.svg"/><Relationship Id="rId44" Type="http://schemas.openxmlformats.org/officeDocument/2006/relationships/image" Target="../media/image196.svg"/><Relationship Id="rId4" Type="http://schemas.openxmlformats.org/officeDocument/2006/relationships/image" Target="../media/image160.pn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Relationship Id="rId22" Type="http://schemas.openxmlformats.org/officeDocument/2006/relationships/image" Target="../media/image140.png"/><Relationship Id="rId27" Type="http://schemas.openxmlformats.org/officeDocument/2006/relationships/image" Target="../media/image179.sv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43" Type="http://schemas.openxmlformats.org/officeDocument/2006/relationships/image" Target="../media/image195.png"/><Relationship Id="rId48" Type="http://schemas.openxmlformats.org/officeDocument/2006/relationships/image" Target="../media/image200.svg"/><Relationship Id="rId8" Type="http://schemas.openxmlformats.org/officeDocument/2006/relationships/image" Target="../media/image164.png"/><Relationship Id="rId3" Type="http://schemas.openxmlformats.org/officeDocument/2006/relationships/image" Target="../media/image159.svg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77.svg"/><Relationship Id="rId33" Type="http://schemas.openxmlformats.org/officeDocument/2006/relationships/image" Target="../media/image185.png"/><Relationship Id="rId38" Type="http://schemas.openxmlformats.org/officeDocument/2006/relationships/image" Target="../media/image190.svg"/><Relationship Id="rId46" Type="http://schemas.openxmlformats.org/officeDocument/2006/relationships/image" Target="../media/image198.svg"/><Relationship Id="rId20" Type="http://schemas.openxmlformats.org/officeDocument/2006/relationships/image" Target="../media/image118.png"/><Relationship Id="rId41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7.png"/><Relationship Id="rId21" Type="http://schemas.openxmlformats.org/officeDocument/2006/relationships/image" Target="../media/image222.svg"/><Relationship Id="rId34" Type="http://schemas.openxmlformats.org/officeDocument/2006/relationships/image" Target="../media/image235.png"/><Relationship Id="rId42" Type="http://schemas.openxmlformats.org/officeDocument/2006/relationships/image" Target="../media/image243.png"/><Relationship Id="rId47" Type="http://schemas.openxmlformats.org/officeDocument/2006/relationships/image" Target="../media/image248.svg"/><Relationship Id="rId50" Type="http://schemas.openxmlformats.org/officeDocument/2006/relationships/image" Target="../media/image251.png"/><Relationship Id="rId55" Type="http://schemas.openxmlformats.org/officeDocument/2006/relationships/image" Target="../media/image256.svg"/><Relationship Id="rId63" Type="http://schemas.openxmlformats.org/officeDocument/2006/relationships/image" Target="../media/image264.svg"/><Relationship Id="rId7" Type="http://schemas.openxmlformats.org/officeDocument/2006/relationships/image" Target="../media/image208.sv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30.svg"/><Relationship Id="rId11" Type="http://schemas.openxmlformats.org/officeDocument/2006/relationships/image" Target="../media/image212.sv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svg"/><Relationship Id="rId40" Type="http://schemas.openxmlformats.org/officeDocument/2006/relationships/image" Target="../media/image241.png"/><Relationship Id="rId45" Type="http://schemas.openxmlformats.org/officeDocument/2006/relationships/image" Target="../media/image246.svg"/><Relationship Id="rId53" Type="http://schemas.openxmlformats.org/officeDocument/2006/relationships/image" Target="../media/image254.svg"/><Relationship Id="rId58" Type="http://schemas.openxmlformats.org/officeDocument/2006/relationships/image" Target="../media/image259.png"/><Relationship Id="rId5" Type="http://schemas.openxmlformats.org/officeDocument/2006/relationships/image" Target="../media/image206.svg"/><Relationship Id="rId61" Type="http://schemas.openxmlformats.org/officeDocument/2006/relationships/image" Target="../media/image262.svg"/><Relationship Id="rId19" Type="http://schemas.openxmlformats.org/officeDocument/2006/relationships/image" Target="../media/image220.sv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svg"/><Relationship Id="rId30" Type="http://schemas.openxmlformats.org/officeDocument/2006/relationships/image" Target="../media/image231.png"/><Relationship Id="rId35" Type="http://schemas.openxmlformats.org/officeDocument/2006/relationships/image" Target="../media/image236.svg"/><Relationship Id="rId43" Type="http://schemas.openxmlformats.org/officeDocument/2006/relationships/image" Target="../media/image244.svg"/><Relationship Id="rId48" Type="http://schemas.openxmlformats.org/officeDocument/2006/relationships/image" Target="../media/image249.png"/><Relationship Id="rId56" Type="http://schemas.openxmlformats.org/officeDocument/2006/relationships/image" Target="../media/image257.png"/><Relationship Id="rId64" Type="http://schemas.openxmlformats.org/officeDocument/2006/relationships/image" Target="../media/image265.png"/><Relationship Id="rId8" Type="http://schemas.openxmlformats.org/officeDocument/2006/relationships/image" Target="../media/image209.png"/><Relationship Id="rId51" Type="http://schemas.openxmlformats.org/officeDocument/2006/relationships/image" Target="../media/image252.svg"/><Relationship Id="rId3" Type="http://schemas.openxmlformats.org/officeDocument/2006/relationships/image" Target="../media/image204.svg"/><Relationship Id="rId12" Type="http://schemas.openxmlformats.org/officeDocument/2006/relationships/image" Target="../media/image213.png"/><Relationship Id="rId17" Type="http://schemas.openxmlformats.org/officeDocument/2006/relationships/image" Target="../media/image218.svg"/><Relationship Id="rId25" Type="http://schemas.openxmlformats.org/officeDocument/2006/relationships/image" Target="../media/image226.svg"/><Relationship Id="rId33" Type="http://schemas.openxmlformats.org/officeDocument/2006/relationships/image" Target="../media/image234.svg"/><Relationship Id="rId38" Type="http://schemas.openxmlformats.org/officeDocument/2006/relationships/image" Target="../media/image239.png"/><Relationship Id="rId46" Type="http://schemas.openxmlformats.org/officeDocument/2006/relationships/image" Target="../media/image247.png"/><Relationship Id="rId59" Type="http://schemas.openxmlformats.org/officeDocument/2006/relationships/image" Target="../media/image260.svg"/><Relationship Id="rId20" Type="http://schemas.openxmlformats.org/officeDocument/2006/relationships/image" Target="../media/image221.png"/><Relationship Id="rId41" Type="http://schemas.openxmlformats.org/officeDocument/2006/relationships/image" Target="../media/image242.svg"/><Relationship Id="rId54" Type="http://schemas.openxmlformats.org/officeDocument/2006/relationships/image" Target="../media/image255.png"/><Relationship Id="rId6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5" Type="http://schemas.openxmlformats.org/officeDocument/2006/relationships/image" Target="../media/image216.svg"/><Relationship Id="rId23" Type="http://schemas.openxmlformats.org/officeDocument/2006/relationships/image" Target="../media/image224.sv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49" Type="http://schemas.openxmlformats.org/officeDocument/2006/relationships/image" Target="../media/image250.svg"/><Relationship Id="rId57" Type="http://schemas.openxmlformats.org/officeDocument/2006/relationships/image" Target="../media/image258.svg"/><Relationship Id="rId10" Type="http://schemas.openxmlformats.org/officeDocument/2006/relationships/image" Target="../media/image211.png"/><Relationship Id="rId31" Type="http://schemas.openxmlformats.org/officeDocument/2006/relationships/image" Target="../media/image232.svg"/><Relationship Id="rId44" Type="http://schemas.openxmlformats.org/officeDocument/2006/relationships/image" Target="../media/image245.png"/><Relationship Id="rId52" Type="http://schemas.openxmlformats.org/officeDocument/2006/relationships/image" Target="../media/image253.png"/><Relationship Id="rId60" Type="http://schemas.openxmlformats.org/officeDocument/2006/relationships/image" Target="../media/image261.png"/><Relationship Id="rId65" Type="http://schemas.openxmlformats.org/officeDocument/2006/relationships/image" Target="../media/image266.svg"/><Relationship Id="rId4" Type="http://schemas.openxmlformats.org/officeDocument/2006/relationships/image" Target="../media/image205.png"/><Relationship Id="rId9" Type="http://schemas.openxmlformats.org/officeDocument/2006/relationships/image" Target="../media/image210.svg"/><Relationship Id="rId13" Type="http://schemas.openxmlformats.org/officeDocument/2006/relationships/image" Target="../media/image214.svg"/><Relationship Id="rId18" Type="http://schemas.openxmlformats.org/officeDocument/2006/relationships/image" Target="../media/image219.png"/><Relationship Id="rId39" Type="http://schemas.openxmlformats.org/officeDocument/2006/relationships/image" Target="../media/image240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sv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svg"/><Relationship Id="rId3" Type="http://schemas.openxmlformats.org/officeDocument/2006/relationships/image" Target="../media/image270.svg"/><Relationship Id="rId7" Type="http://schemas.openxmlformats.org/officeDocument/2006/relationships/image" Target="../media/image274.sv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svg"/><Relationship Id="rId5" Type="http://schemas.openxmlformats.org/officeDocument/2006/relationships/image" Target="../media/image272.svg"/><Relationship Id="rId15" Type="http://schemas.openxmlformats.org/officeDocument/2006/relationships/image" Target="../media/image282.sv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svg"/><Relationship Id="rId14" Type="http://schemas.openxmlformats.org/officeDocument/2006/relationships/image" Target="../media/image2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sv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sv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177.svg"/><Relationship Id="rId21" Type="http://schemas.openxmlformats.org/officeDocument/2006/relationships/image" Target="../media/image300.svg"/><Relationship Id="rId7" Type="http://schemas.openxmlformats.org/officeDocument/2006/relationships/image" Target="../media/image286.svg"/><Relationship Id="rId12" Type="http://schemas.openxmlformats.org/officeDocument/2006/relationships/image" Target="../media/image291.png"/><Relationship Id="rId17" Type="http://schemas.openxmlformats.org/officeDocument/2006/relationships/image" Target="../media/image296.svg"/><Relationship Id="rId25" Type="http://schemas.openxmlformats.org/officeDocument/2006/relationships/image" Target="../media/image304.svg"/><Relationship Id="rId2" Type="http://schemas.openxmlformats.org/officeDocument/2006/relationships/image" Target="../media/image176.png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svg"/><Relationship Id="rId24" Type="http://schemas.openxmlformats.org/officeDocument/2006/relationships/image" Target="../media/image303.png"/><Relationship Id="rId5" Type="http://schemas.openxmlformats.org/officeDocument/2006/relationships/image" Target="../media/image284.svg"/><Relationship Id="rId15" Type="http://schemas.openxmlformats.org/officeDocument/2006/relationships/image" Target="../media/image294.svg"/><Relationship Id="rId23" Type="http://schemas.openxmlformats.org/officeDocument/2006/relationships/image" Target="../media/image302.svg"/><Relationship Id="rId28" Type="http://schemas.openxmlformats.org/officeDocument/2006/relationships/image" Target="../media/image307.png"/><Relationship Id="rId10" Type="http://schemas.openxmlformats.org/officeDocument/2006/relationships/image" Target="../media/image289.png"/><Relationship Id="rId19" Type="http://schemas.openxmlformats.org/officeDocument/2006/relationships/image" Target="../media/image298.svg"/><Relationship Id="rId31" Type="http://schemas.openxmlformats.org/officeDocument/2006/relationships/image" Target="../media/image310.svg"/><Relationship Id="rId4" Type="http://schemas.openxmlformats.org/officeDocument/2006/relationships/image" Target="../media/image283.png"/><Relationship Id="rId9" Type="http://schemas.openxmlformats.org/officeDocument/2006/relationships/image" Target="../media/image288.sv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svg"/><Relationship Id="rId30" Type="http://schemas.openxmlformats.org/officeDocument/2006/relationships/image" Target="../media/image30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tony-iams/files/2018/12/caas-hires3.jpg" TargetMode="External"/><Relationship Id="rId7" Type="http://schemas.openxmlformats.org/officeDocument/2006/relationships/hyperlink" Target="https://azure.microsoft.com/en-us/services/" TargetMode="External"/><Relationship Id="rId2" Type="http://schemas.openxmlformats.org/officeDocument/2006/relationships/hyperlink" Target="https://www.ispsystem.ru/sites/all/themes/ispsystem/images/news/2018/10/xaas/xaas-en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stingtribunal.com/blog/cloud-adoption-statistics/" TargetMode="External"/><Relationship Id="rId5" Type="http://schemas.openxmlformats.org/officeDocument/2006/relationships/hyperlink" Target="https://www.paulkerrison.co.uk/random/pizza-as-a-service-2-0" TargetMode="External"/><Relationship Id="rId4" Type="http://schemas.openxmlformats.org/officeDocument/2006/relationships/hyperlink" Target="https://i.stack.imgur.com/ehcV1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ostingtribunal.com/blog/cloud-adoption-statistic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Strategien</a:t>
            </a:r>
            <a:r>
              <a:rPr lang="en-US" sz="1800" dirty="0">
                <a:solidFill>
                  <a:srgbClr val="FFFFFF"/>
                </a:solidFill>
              </a:rPr>
              <a:t> und </a:t>
            </a:r>
            <a:r>
              <a:rPr lang="en-US" sz="1800" dirty="0" err="1">
                <a:solidFill>
                  <a:srgbClr val="FFFFFF"/>
                </a:solidFill>
              </a:rPr>
              <a:t>Architekturen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CFBC3-A83C-4DCA-AD2E-6BC88B97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Formen der Cloud</a:t>
            </a:r>
            <a:endParaRPr lang="en-US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456678F-90B1-449A-B145-24DC790515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45326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885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660D3-0870-4710-9B03-6FEE252C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Dienst-Modelle</a:t>
            </a:r>
            <a:r>
              <a:rPr lang="en-US" dirty="0"/>
              <a:t> </a:t>
            </a:r>
            <a:r>
              <a:rPr lang="en-US" dirty="0" err="1"/>
              <a:t>bietet</a:t>
            </a:r>
            <a:r>
              <a:rPr lang="en-US" dirty="0"/>
              <a:t> die Cloud?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8C05A-AE10-4B8A-A193-5C88F4977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9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EE4A1-2CA1-4EC1-9C3B-CC487991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de-DE" dirty="0"/>
              <a:t>Cloud Produkte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2B54536-68A8-4B28-A2FB-798FF0AE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de-DE" dirty="0"/>
              <a:t>IaaS – Infrastructure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/>
              <a:t>PaaS –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/>
              <a:t>SaaS – Software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 err="1"/>
              <a:t>FaaS</a:t>
            </a:r>
            <a:r>
              <a:rPr lang="de-DE" dirty="0"/>
              <a:t> –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 err="1"/>
              <a:t>CaaS</a:t>
            </a:r>
            <a:r>
              <a:rPr lang="de-DE" dirty="0"/>
              <a:t> – Containers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</p:txBody>
      </p:sp>
    </p:spTree>
    <p:extLst>
      <p:ext uri="{BB962C8B-B14F-4D97-AF65-F5344CB8AC3E}">
        <p14:creationId xmlns:p14="http://schemas.microsoft.com/office/powerpoint/2010/main" val="241029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CDC6-F7BD-46E0-B551-4D7C060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77" y="54427"/>
            <a:ext cx="3807997" cy="671422"/>
          </a:xfrm>
        </p:spPr>
        <p:txBody>
          <a:bodyPr>
            <a:normAutofit fontScale="90000"/>
          </a:bodyPr>
          <a:lstStyle/>
          <a:p>
            <a:r>
              <a:rPr lang="de-DE" dirty="0"/>
              <a:t>Cloud Produkte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0982B4-CD38-4B4A-916A-3B38E065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77" y="767033"/>
            <a:ext cx="10133270" cy="59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1FC2-39B3-469C-A1C7-EB38BF88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AB85C9-0198-4474-AE1D-AFA14ECD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35498"/>
            <a:ext cx="9934783" cy="4497727"/>
          </a:xfrm>
        </p:spPr>
      </p:pic>
    </p:spTree>
    <p:extLst>
      <p:ext uri="{BB962C8B-B14F-4D97-AF65-F5344CB8AC3E}">
        <p14:creationId xmlns:p14="http://schemas.microsoft.com/office/powerpoint/2010/main" val="334139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44A-0E07-48A7-9468-E095BBE0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Functions as a Service</a:t>
            </a:r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1BB9C1-A7A1-4CA2-A6A4-7FC5F79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74" y="1647644"/>
            <a:ext cx="9682096" cy="4707147"/>
          </a:xfrm>
        </p:spPr>
      </p:pic>
    </p:spTree>
    <p:extLst>
      <p:ext uri="{BB962C8B-B14F-4D97-AF65-F5344CB8AC3E}">
        <p14:creationId xmlns:p14="http://schemas.microsoft.com/office/powerpoint/2010/main" val="66569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44A-0E07-48A7-9468-E095BBE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4170"/>
          </a:xfrm>
        </p:spPr>
        <p:txBody>
          <a:bodyPr>
            <a:normAutofit fontScale="90000"/>
          </a:bodyPr>
          <a:lstStyle/>
          <a:p>
            <a:r>
              <a:rPr lang="de-DE" dirty="0"/>
              <a:t>X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C95DD-A4B4-415A-AAC8-B7E4A979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097" y="1457864"/>
            <a:ext cx="10382862" cy="5029199"/>
          </a:xfrm>
        </p:spPr>
      </p:pic>
    </p:spTree>
    <p:extLst>
      <p:ext uri="{BB962C8B-B14F-4D97-AF65-F5344CB8AC3E}">
        <p14:creationId xmlns:p14="http://schemas.microsoft.com/office/powerpoint/2010/main" val="88402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1E39-528D-4A81-AEB8-3CEBAC93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Pizza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4E983-5F54-44B3-A61B-A6D1E91E2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69" y="1498121"/>
            <a:ext cx="9490603" cy="5234789"/>
          </a:xfrm>
        </p:spPr>
      </p:pic>
    </p:spTree>
    <p:extLst>
      <p:ext uri="{BB962C8B-B14F-4D97-AF65-F5344CB8AC3E}">
        <p14:creationId xmlns:p14="http://schemas.microsoft.com/office/powerpoint/2010/main" val="186506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654B3-F0EA-446A-B022-CD58083B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Wie </a:t>
            </a:r>
            <a:r>
              <a:rPr lang="en-US"/>
              <a:t>sicher</a:t>
            </a:r>
            <a:r>
              <a:rPr lang="en-US" dirty="0"/>
              <a:t> ist die Cloud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47850-7813-4C9F-A951-943ED7C27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4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0041-3259-4D6A-97F4-8435381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Infrastruktur Sicherheit</a:t>
            </a:r>
            <a:br>
              <a:rPr lang="de-DE" dirty="0"/>
            </a:br>
            <a:r>
              <a:rPr lang="de-DE" sz="2700" dirty="0"/>
              <a:t>Cloud Provider müssen Daten mehrerer Kunden sicherhalten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18C9-3C29-475C-BE85-CEF6A2CD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Security Center mit vorschlägen</a:t>
            </a:r>
          </a:p>
          <a:p>
            <a:r>
              <a:rPr lang="de-DE" dirty="0"/>
              <a:t>Web Application Firewall / DDoS schutz</a:t>
            </a:r>
          </a:p>
          <a:p>
            <a:r>
              <a:rPr lang="de-DE" dirty="0"/>
              <a:t>Identity Management</a:t>
            </a:r>
          </a:p>
          <a:p>
            <a:r>
              <a:rPr lang="de-DE" dirty="0"/>
              <a:t>Hardware Security Modules</a:t>
            </a:r>
          </a:p>
          <a:p>
            <a:r>
              <a:rPr lang="de-DE" dirty="0"/>
              <a:t>Verschlüsselung von Daten</a:t>
            </a:r>
          </a:p>
          <a:p>
            <a:r>
              <a:rPr lang="de-DE" dirty="0"/>
              <a:t>ISO/DSGVO assessment center</a:t>
            </a:r>
          </a:p>
          <a:p>
            <a:r>
              <a:rPr lang="de-DE" dirty="0"/>
              <a:t>Sichere kommunikation</a:t>
            </a:r>
          </a:p>
          <a:p>
            <a:r>
              <a:rPr lang="de-DE" dirty="0"/>
              <a:t>Datencenter Standort unbekannt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 err="1"/>
              <a:t>sia</a:t>
            </a:r>
            <a:r>
              <a:rPr lang="en-US" dirty="0"/>
              <a:t> consulting</a:t>
            </a:r>
          </a:p>
          <a:p>
            <a:r>
              <a:rPr lang="en-US" dirty="0"/>
              <a:t> Cloud-</a:t>
            </a:r>
            <a:r>
              <a:rPr lang="en-US" dirty="0" err="1"/>
              <a:t>Beratung</a:t>
            </a:r>
            <a:endParaRPr lang="en-US" dirty="0"/>
          </a:p>
          <a:p>
            <a:r>
              <a:rPr lang="en-US" dirty="0"/>
              <a:t> Cloud-</a:t>
            </a:r>
            <a:r>
              <a:rPr lang="en-US" dirty="0" err="1"/>
              <a:t>Entwicklung</a:t>
            </a:r>
            <a:endParaRPr lang="en-US" dirty="0"/>
          </a:p>
          <a:p>
            <a:r>
              <a:rPr lang="en-US" dirty="0"/>
              <a:t> Cloud-</a:t>
            </a:r>
            <a:r>
              <a:rPr lang="en-US" dirty="0" err="1"/>
              <a:t>Sicherheit</a:t>
            </a:r>
            <a:endParaRPr lang="en-US" dirty="0"/>
          </a:p>
          <a:p>
            <a:r>
              <a:rPr lang="en-US" dirty="0"/>
              <a:t> Blockchain-</a:t>
            </a:r>
            <a:r>
              <a:rPr lang="en-US" dirty="0" err="1"/>
              <a:t>Beratung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Domänen</a:t>
            </a:r>
            <a:r>
              <a:rPr lang="en-US" dirty="0"/>
              <a:t> </a:t>
            </a:r>
            <a:r>
              <a:rPr lang="en-US" dirty="0" err="1"/>
              <a:t>modellierung</a:t>
            </a:r>
            <a:endParaRPr lang="en-US" dirty="0"/>
          </a:p>
          <a:p>
            <a:r>
              <a:rPr lang="en-US" dirty="0"/>
              <a:t> Trainings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Sia Ghassemi</a:t>
            </a:r>
          </a:p>
          <a:p>
            <a:r>
              <a:rPr lang="de-DE" dirty="0"/>
              <a:t>Entwickler</a:t>
            </a:r>
          </a:p>
          <a:p>
            <a:r>
              <a:rPr lang="en-US" dirty="0"/>
              <a:t>Software Architekt</a:t>
            </a:r>
          </a:p>
          <a:p>
            <a:r>
              <a:rPr lang="en-US" dirty="0"/>
              <a:t>Software Security </a:t>
            </a:r>
            <a:r>
              <a:rPr lang="en-US" dirty="0" err="1"/>
              <a:t>Experte</a:t>
            </a:r>
            <a:endParaRPr lang="en-US" dirty="0"/>
          </a:p>
          <a:p>
            <a:r>
              <a:rPr lang="en-US" dirty="0"/>
              <a:t>Speaker</a:t>
            </a:r>
          </a:p>
          <a:p>
            <a:r>
              <a:rPr lang="en-US" dirty="0"/>
              <a:t>Microsoft Azure MVP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Cloud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 err="1"/>
              <a:t>Infrastruktur</a:t>
            </a:r>
            <a:r>
              <a:rPr lang="en-US" sz="2000" dirty="0"/>
              <a:t>- </a:t>
            </a:r>
            <a:r>
              <a:rPr lang="en-US" sz="2000" dirty="0" err="1"/>
              <a:t>oder</a:t>
            </a:r>
            <a:r>
              <a:rPr lang="en-US" sz="2000" dirty="0"/>
              <a:t> </a:t>
            </a:r>
            <a:r>
              <a:rPr lang="en-US" sz="2000" dirty="0" err="1"/>
              <a:t>Softwarearchitektur</a:t>
            </a:r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Architektur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Infrastruktur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Containers oder Virtual Machines</a:t>
            </a:r>
          </a:p>
          <a:p>
            <a:r>
              <a:rPr lang="de-DE" dirty="0"/>
              <a:t>Netzwerkarchitektur</a:t>
            </a:r>
          </a:p>
          <a:p>
            <a:r>
              <a:rPr lang="de-DE" dirty="0"/>
              <a:t>Ausfallsicherheit</a:t>
            </a:r>
          </a:p>
          <a:p>
            <a:r>
              <a:rPr lang="de-DE" dirty="0"/>
              <a:t>Weltweite verteilung von Resourcen</a:t>
            </a:r>
          </a:p>
          <a:p>
            <a:r>
              <a:rPr lang="en-US" dirty="0"/>
              <a:t>Monitoring</a:t>
            </a:r>
          </a:p>
          <a:p>
            <a:r>
              <a:rPr lang="en-US" dirty="0" err="1"/>
              <a:t>Bussysteme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Software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Kommunikationkanäle</a:t>
            </a:r>
          </a:p>
          <a:p>
            <a:r>
              <a:rPr lang="de-DE" dirty="0"/>
              <a:t>Event-Driven Softwarearchitektur</a:t>
            </a:r>
          </a:p>
          <a:p>
            <a:r>
              <a:rPr lang="de-DE" dirty="0"/>
              <a:t>Security first</a:t>
            </a:r>
          </a:p>
          <a:p>
            <a:r>
              <a:rPr lang="en-US" dirty="0"/>
              <a:t>Microservices – </a:t>
            </a:r>
            <a:r>
              <a:rPr lang="en-US" dirty="0" err="1"/>
              <a:t>verteilte</a:t>
            </a:r>
            <a:r>
              <a:rPr lang="en-US" dirty="0"/>
              <a:t> </a:t>
            </a:r>
            <a:r>
              <a:rPr lang="en-US" dirty="0" err="1"/>
              <a:t>Systeme</a:t>
            </a:r>
            <a:endParaRPr lang="en-US" dirty="0"/>
          </a:p>
          <a:p>
            <a:r>
              <a:rPr lang="en-US" dirty="0" err="1"/>
              <a:t>Datenbanksysteme</a:t>
            </a:r>
            <a:endParaRPr lang="en-US" dirty="0"/>
          </a:p>
          <a:p>
            <a:r>
              <a:rPr lang="en-US" dirty="0"/>
              <a:t>Mix IaaS, CaaS, PaaS, </a:t>
            </a:r>
            <a:r>
              <a:rPr lang="en-US" dirty="0" err="1"/>
              <a:t>FaaS</a:t>
            </a:r>
            <a:r>
              <a:rPr lang="en-US" dirty="0"/>
              <a:t>, SaaS</a:t>
            </a:r>
          </a:p>
        </p:txBody>
      </p:sp>
    </p:spTree>
    <p:extLst>
      <p:ext uri="{BB962C8B-B14F-4D97-AF65-F5344CB8AC3E}">
        <p14:creationId xmlns:p14="http://schemas.microsoft.com/office/powerpoint/2010/main" val="2460418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Cloud </a:t>
            </a:r>
            <a:r>
              <a:rPr lang="en-US"/>
              <a:t>Strategien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Wie wird die Cloud schon heute genutzt?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24D5-6520-4604-9245-624BAF8E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Mythen der Cloud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674B2-CE13-43DE-B25A-5901C4CEF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08A0-3F7E-4C14-948B-F586EA87A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Cloud ist billiger!</a:t>
            </a:r>
          </a:p>
          <a:p>
            <a:r>
              <a:rPr lang="de-DE" dirty="0"/>
              <a:t>Vendor lock-in muss verhindert werden!</a:t>
            </a:r>
          </a:p>
          <a:p>
            <a:r>
              <a:rPr lang="de-DE" dirty="0"/>
              <a:t>Cloud ist unsicher für Kundendaten</a:t>
            </a:r>
          </a:p>
          <a:p>
            <a:r>
              <a:rPr lang="de-DE" dirty="0"/>
              <a:t>Ein Vendor löst alle Probleme</a:t>
            </a:r>
            <a:br>
              <a:rPr lang="de-DE" dirty="0"/>
            </a:br>
            <a:endParaRPr lang="de-DE" dirty="0"/>
          </a:p>
          <a:p>
            <a:r>
              <a:rPr lang="de-DE" dirty="0"/>
              <a:t>Lift und Shift ist die einfachste und schnellste Realisierung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CB79-6D98-40EF-9215-DE34F8B29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2B2E0-A0C0-42C0-AC39-2928CA6DA3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Cloud kann günstiger sein.</a:t>
            </a:r>
          </a:p>
          <a:p>
            <a:r>
              <a:rPr lang="de-DE" dirty="0"/>
              <a:t>Nicht möglich, kaum Standards</a:t>
            </a:r>
          </a:p>
          <a:p>
            <a:r>
              <a:rPr lang="de-DE" dirty="0"/>
              <a:t>das hängt von der Software Architektur ab</a:t>
            </a:r>
          </a:p>
          <a:p>
            <a:r>
              <a:rPr lang="de-DE" dirty="0"/>
              <a:t>Mutli Cloud ist die Zukunft, provider spezialitäten richtig nutzen</a:t>
            </a:r>
          </a:p>
          <a:p>
            <a:r>
              <a:rPr lang="de-DE" dirty="0"/>
              <a:t>es </a:t>
            </a:r>
            <a:r>
              <a:rPr lang="de-DE" u="sng" dirty="0"/>
              <a:t>kann</a:t>
            </a:r>
            <a:r>
              <a:rPr lang="de-DE" dirty="0"/>
              <a:t> die einfachste weise sein, aber nicht zwingend die schnellste und vor allem nicht die günstigste Realisierung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872589-63C4-4BC1-A8AF-61D786F9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Native Cloud Computing ist die Zukunft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51712-6EB8-4448-9E44-C718C83E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33336"/>
          </a:xfrm>
        </p:spPr>
        <p:txBody>
          <a:bodyPr/>
          <a:lstStyle/>
          <a:p>
            <a:r>
              <a:rPr lang="de-DE" dirty="0"/>
              <a:t>Kunden setzen mehr auf PaaS, CaaS, SaaS und FaaS</a:t>
            </a:r>
          </a:p>
          <a:p>
            <a:r>
              <a:rPr lang="de-DE" dirty="0"/>
              <a:t>Günstiger Dank consumption plans</a:t>
            </a:r>
          </a:p>
          <a:p>
            <a:r>
              <a:rPr lang="de-DE" dirty="0"/>
              <a:t>Virtuelle Netzwerke für Netzwerksicherheit</a:t>
            </a:r>
          </a:p>
          <a:p>
            <a:r>
              <a:rPr lang="de-DE" dirty="0"/>
              <a:t>VPN / Express Routes für Hybride Netzwerke</a:t>
            </a:r>
          </a:p>
          <a:p>
            <a:r>
              <a:rPr lang="de-DE" dirty="0"/>
              <a:t>Dienste dort nutzen wo Sie am besten laufen (SAP)</a:t>
            </a:r>
          </a:p>
          <a:p>
            <a:r>
              <a:rPr lang="de-DE" dirty="0"/>
              <a:t>Selbst organisierende DevOps-Teams</a:t>
            </a:r>
          </a:p>
          <a:p>
            <a:r>
              <a:rPr lang="en-US" dirty="0" err="1"/>
              <a:t>Domänen</a:t>
            </a:r>
            <a:r>
              <a:rPr lang="en-US" dirty="0"/>
              <a:t> </a:t>
            </a:r>
            <a:r>
              <a:rPr lang="en-US" dirty="0" err="1"/>
              <a:t>Modelierung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Security-First, Cloud-First</a:t>
            </a:r>
          </a:p>
          <a:p>
            <a:r>
              <a:rPr lang="en-US" dirty="0" err="1"/>
              <a:t>Softwarearchitektur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 </a:t>
            </a:r>
            <a:r>
              <a:rPr lang="en-US" dirty="0" err="1"/>
              <a:t>überarbeiten</a:t>
            </a:r>
            <a:r>
              <a:rPr lang="en-US" dirty="0"/>
              <a:t> (event-driven, distributed)</a:t>
            </a:r>
          </a:p>
          <a:p>
            <a:r>
              <a:rPr lang="en-US" dirty="0" err="1"/>
              <a:t>Abhängigkeiten</a:t>
            </a:r>
            <a:r>
              <a:rPr lang="en-US" dirty="0"/>
              <a:t> </a:t>
            </a:r>
            <a:r>
              <a:rPr lang="en-US" dirty="0" err="1"/>
              <a:t>lösen</a:t>
            </a:r>
            <a:r>
              <a:rPr lang="en-US" dirty="0"/>
              <a:t>, Container </a:t>
            </a:r>
            <a:r>
              <a:rPr lang="en-US" dirty="0" err="1"/>
              <a:t>nutzen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Sinnvoll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übersicht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Platform und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55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FC35-4BD9-452B-81AF-70C8F179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Kategorien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AFA58-BBA1-4D0F-84F6-262FBA04A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de-DE" dirty="0"/>
              <a:t>AI +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Analytics</a:t>
            </a:r>
          </a:p>
          <a:p>
            <a:r>
              <a:rPr lang="de-DE" dirty="0"/>
              <a:t>Blockchain</a:t>
            </a:r>
          </a:p>
          <a:p>
            <a:r>
              <a:rPr lang="de-DE" dirty="0" err="1"/>
              <a:t>Compute</a:t>
            </a:r>
            <a:endParaRPr lang="de-DE" dirty="0"/>
          </a:p>
          <a:p>
            <a:r>
              <a:rPr lang="de-DE" dirty="0"/>
              <a:t>Containers</a:t>
            </a:r>
          </a:p>
          <a:p>
            <a:r>
              <a:rPr lang="de-DE" dirty="0"/>
              <a:t>Databases</a:t>
            </a:r>
          </a:p>
          <a:p>
            <a:r>
              <a:rPr lang="de-DE" dirty="0"/>
              <a:t>Developer Tools</a:t>
            </a:r>
          </a:p>
          <a:p>
            <a:r>
              <a:rPr lang="de-DE" dirty="0" err="1"/>
              <a:t>DevOps</a:t>
            </a:r>
            <a:endParaRPr lang="de-DE" dirty="0"/>
          </a:p>
          <a:p>
            <a:r>
              <a:rPr lang="de-DE" dirty="0"/>
              <a:t>Hybrid + </a:t>
            </a:r>
            <a:r>
              <a:rPr lang="de-DE" dirty="0" err="1"/>
              <a:t>Multicloud</a:t>
            </a:r>
            <a:endParaRPr lang="de-DE" dirty="0"/>
          </a:p>
          <a:p>
            <a:r>
              <a:rPr lang="de-DE" dirty="0"/>
              <a:t>Identity</a:t>
            </a:r>
          </a:p>
          <a:p>
            <a:r>
              <a:rPr lang="de-DE" dirty="0"/>
              <a:t>Integration</a:t>
            </a:r>
          </a:p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  <a:p>
            <a:r>
              <a:rPr lang="de-DE" dirty="0"/>
              <a:t>Management and </a:t>
            </a:r>
            <a:r>
              <a:rPr lang="de-DE" dirty="0" err="1"/>
              <a:t>Governance</a:t>
            </a:r>
            <a:endParaRPr lang="de-DE" dirty="0"/>
          </a:p>
          <a:p>
            <a:r>
              <a:rPr lang="de-DE" dirty="0"/>
              <a:t>Media</a:t>
            </a:r>
          </a:p>
          <a:p>
            <a:r>
              <a:rPr lang="de-DE" dirty="0"/>
              <a:t>Migration</a:t>
            </a:r>
          </a:p>
          <a:p>
            <a:r>
              <a:rPr lang="de-DE" dirty="0"/>
              <a:t>Mixed Reality</a:t>
            </a:r>
          </a:p>
          <a:p>
            <a:r>
              <a:rPr lang="de-DE" dirty="0"/>
              <a:t>Mobile</a:t>
            </a:r>
          </a:p>
          <a:p>
            <a:r>
              <a:rPr lang="de-DE" dirty="0"/>
              <a:t>Networking</a:t>
            </a:r>
          </a:p>
          <a:p>
            <a:r>
              <a:rPr lang="de-DE" dirty="0"/>
              <a:t>Security</a:t>
            </a:r>
          </a:p>
          <a:p>
            <a:r>
              <a:rPr lang="de-DE" dirty="0"/>
              <a:t>Storage</a:t>
            </a:r>
          </a:p>
          <a:p>
            <a:r>
              <a:rPr lang="de-DE" dirty="0"/>
              <a:t>Web</a:t>
            </a:r>
          </a:p>
          <a:p>
            <a:r>
              <a:rPr lang="de-DE" dirty="0"/>
              <a:t>Windows Virtual Desktop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E1BA3-95B8-468A-89FC-A4AF405B9AE1}"/>
              </a:ext>
            </a:extLst>
          </p:cNvPr>
          <p:cNvSpPr/>
          <p:nvPr/>
        </p:nvSpPr>
        <p:spPr>
          <a:xfrm>
            <a:off x="1788458" y="3647621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72DEE-5F6C-4EFE-AAD4-6F53151B5A4C}"/>
              </a:ext>
            </a:extLst>
          </p:cNvPr>
          <p:cNvSpPr/>
          <p:nvPr/>
        </p:nvSpPr>
        <p:spPr>
          <a:xfrm>
            <a:off x="1788458" y="5390282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25456-C51B-4B89-A58A-E49A9B6D11C6}"/>
              </a:ext>
            </a:extLst>
          </p:cNvPr>
          <p:cNvSpPr/>
          <p:nvPr/>
        </p:nvSpPr>
        <p:spPr>
          <a:xfrm>
            <a:off x="4942474" y="2762376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993C1-9A60-4E68-88C7-52D6759DD483}"/>
              </a:ext>
            </a:extLst>
          </p:cNvPr>
          <p:cNvSpPr/>
          <p:nvPr/>
        </p:nvSpPr>
        <p:spPr>
          <a:xfrm>
            <a:off x="4942474" y="4085469"/>
            <a:ext cx="2656321" cy="613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30F6A-3D36-4876-A608-9C091A5DE6AF}"/>
              </a:ext>
            </a:extLst>
          </p:cNvPr>
          <p:cNvSpPr/>
          <p:nvPr/>
        </p:nvSpPr>
        <p:spPr>
          <a:xfrm>
            <a:off x="8071314" y="3192467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74D9E-C3FC-48B3-BCE4-23AE23B2B671}"/>
              </a:ext>
            </a:extLst>
          </p:cNvPr>
          <p:cNvSpPr/>
          <p:nvPr/>
        </p:nvSpPr>
        <p:spPr>
          <a:xfrm>
            <a:off x="8071314" y="3638461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E5BF47-0715-4901-860A-10F4923C3D51}"/>
              </a:ext>
            </a:extLst>
          </p:cNvPr>
          <p:cNvSpPr/>
          <p:nvPr/>
        </p:nvSpPr>
        <p:spPr>
          <a:xfrm>
            <a:off x="8071313" y="4084064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D37DE-E262-4EA1-89A1-CBA30E73CF41}"/>
              </a:ext>
            </a:extLst>
          </p:cNvPr>
          <p:cNvSpPr/>
          <p:nvPr/>
        </p:nvSpPr>
        <p:spPr>
          <a:xfrm>
            <a:off x="1788458" y="4518560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414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A7B4-981C-4936-9795-999218A7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Compute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B452D-D5BC-4A60-90A7-608350CD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6777" y="2958346"/>
            <a:ext cx="775189" cy="77518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9645F7-4985-4BEA-A018-AF2D6A5D6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8701" y="2730834"/>
            <a:ext cx="805195" cy="8051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5BEBD6-C38F-4155-B1DB-725E67C5F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1363" y="478387"/>
            <a:ext cx="805194" cy="8051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7DFB89A-9749-4C39-B922-4D3D3712A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2702" y="1719058"/>
            <a:ext cx="805196" cy="8051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6EABEF7-AEDC-427F-AF0B-CFF5935D5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8475" y="5283717"/>
            <a:ext cx="805194" cy="80519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EE18D2E-B6BE-43AE-86E3-77622BEF2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24065" y="3975025"/>
            <a:ext cx="805193" cy="80519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FC7DE66-F506-4BB5-BB48-F92C77242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37052" y="716536"/>
            <a:ext cx="805195" cy="8051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D970042-CE67-483E-82E3-E201A372FD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38746" y="4208495"/>
            <a:ext cx="805194" cy="8051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7651A35-32D2-4335-A657-C0ADBD8574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6661" y="5545763"/>
            <a:ext cx="775187" cy="77518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91E66DC-3509-4875-B78E-89DA1A5F0B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96844" y="5530758"/>
            <a:ext cx="805195" cy="8051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1101D4-56E6-4936-9D0E-C37FFC6D9B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3796" y="4865724"/>
            <a:ext cx="775188" cy="77518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468AC8E-37ED-46A0-9EDE-C4404E5BF5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44730" y="5369441"/>
            <a:ext cx="805194" cy="80519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DC717EA-2637-4DBB-8ACA-CAEAE9D5E6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25540" y="4345917"/>
            <a:ext cx="805194" cy="80519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E01E145-2441-4FEC-A99C-DE074A19C7A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04739" y="623555"/>
            <a:ext cx="805195" cy="80519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A44C866-F862-4164-B60B-BC1FE84BB3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09790" y="2339496"/>
            <a:ext cx="805193" cy="8051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DC08F6-C2B5-4AF9-B196-C059DEECACB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266385" y="3881105"/>
            <a:ext cx="805196" cy="80519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DD8A9A4-1CA7-42C0-B080-8864D7434E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93402" y="2467079"/>
            <a:ext cx="805195" cy="8051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08B996F-F6D5-4ACD-BC83-78120446DD8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953070" y="1910580"/>
            <a:ext cx="775188" cy="775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41CBF54-F468-4AF9-B356-D4D19335C81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59737" y="1514480"/>
            <a:ext cx="805196" cy="805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9D60A9E-2331-4AD1-ADF4-87DD63A468B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415212" y="5557617"/>
            <a:ext cx="805194" cy="80519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DAF98E9-DBFA-49F4-B8DB-19EEDC39B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65090" y="1769103"/>
            <a:ext cx="805194" cy="80519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6BA570EF-7A22-4BCE-929D-673D8D00F87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022986" y="2574297"/>
            <a:ext cx="805196" cy="80519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F940FB2-1FC7-4345-A6D8-7A57B99C20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31629" y="3733502"/>
            <a:ext cx="805194" cy="80519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D956972D-5DB1-4444-A43A-4EB6B079BDC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428585" y="3792942"/>
            <a:ext cx="805194" cy="8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5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Compute</a:t>
            </a:r>
            <a:r>
              <a:rPr lang="de-DE" dirty="0"/>
              <a:t> Service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</a:t>
            </a:r>
          </a:p>
          <a:p>
            <a:r>
              <a:rPr lang="de-DE" dirty="0"/>
              <a:t>VM Image </a:t>
            </a:r>
            <a:r>
              <a:rPr lang="de-DE" dirty="0" err="1"/>
              <a:t>Builder</a:t>
            </a:r>
            <a:endParaRPr lang="de-DE" dirty="0"/>
          </a:p>
          <a:p>
            <a:r>
              <a:rPr lang="de-DE" dirty="0"/>
              <a:t>Quantum</a:t>
            </a:r>
          </a:p>
          <a:p>
            <a:r>
              <a:rPr lang="de-DE" dirty="0" err="1"/>
              <a:t>Kubernetes</a:t>
            </a:r>
            <a:r>
              <a:rPr lang="de-DE" dirty="0"/>
              <a:t> Service</a:t>
            </a:r>
          </a:p>
          <a:p>
            <a:r>
              <a:rPr lang="de-DE" dirty="0"/>
              <a:t>VMware Solutions</a:t>
            </a:r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/>
              <a:t>App Services</a:t>
            </a:r>
          </a:p>
          <a:p>
            <a:r>
              <a:rPr lang="de-DE" dirty="0"/>
              <a:t>Container </a:t>
            </a:r>
            <a:r>
              <a:rPr lang="de-DE" dirty="0" err="1"/>
              <a:t>Instances</a:t>
            </a:r>
            <a:endParaRPr lang="de-DE" dirty="0"/>
          </a:p>
          <a:p>
            <a:r>
              <a:rPr lang="de-DE" dirty="0"/>
              <a:t>Batch</a:t>
            </a:r>
          </a:p>
          <a:p>
            <a:r>
              <a:rPr lang="de-DE" dirty="0"/>
              <a:t>Spring Cloud</a:t>
            </a:r>
          </a:p>
          <a:p>
            <a:r>
              <a:rPr lang="de-DE" dirty="0"/>
              <a:t>Static Web Apps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23550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 Series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</a:t>
            </a:r>
          </a:p>
          <a:p>
            <a:pPr lvl="1"/>
            <a:r>
              <a:rPr lang="de-DE" dirty="0"/>
              <a:t>Einstiegslevel, Test Server </a:t>
            </a:r>
            <a:r>
              <a:rPr lang="de-DE" dirty="0" err="1"/>
              <a:t>bzw</a:t>
            </a:r>
            <a:r>
              <a:rPr lang="de-DE" dirty="0"/>
              <a:t> Server mit wenig Last</a:t>
            </a:r>
          </a:p>
          <a:p>
            <a:r>
              <a:rPr lang="de-DE" dirty="0" err="1"/>
              <a:t>Bs</a:t>
            </a:r>
            <a:endParaRPr lang="de-DE" dirty="0"/>
          </a:p>
          <a:p>
            <a:pPr lvl="1"/>
            <a:r>
              <a:rPr lang="de-DE" dirty="0"/>
              <a:t>Preis-Leistungs-Optimiert, kleine Datenbanken, </a:t>
            </a:r>
            <a:r>
              <a:rPr lang="de-DE" dirty="0" err="1"/>
              <a:t>Build</a:t>
            </a:r>
            <a:r>
              <a:rPr lang="de-DE" dirty="0"/>
              <a:t> Server</a:t>
            </a:r>
          </a:p>
          <a:p>
            <a:r>
              <a:rPr lang="de-DE" dirty="0"/>
              <a:t>D</a:t>
            </a:r>
          </a:p>
          <a:p>
            <a:pPr lvl="1"/>
            <a:r>
              <a:rPr lang="de-DE" dirty="0"/>
              <a:t>Allgemein, mittelgroße Datenbanken, Business Applikationen</a:t>
            </a:r>
          </a:p>
          <a:p>
            <a:r>
              <a:rPr lang="de-DE" dirty="0"/>
              <a:t>DC</a:t>
            </a:r>
          </a:p>
          <a:p>
            <a:pPr lvl="1"/>
            <a:r>
              <a:rPr lang="de-DE" dirty="0"/>
              <a:t>Allgemein + Datenschutz-Optimiert, Verarbeitung von Personenbezogenen Daten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Cloud Computing</a:t>
            </a:r>
          </a:p>
          <a:p>
            <a:r>
              <a:rPr lang="de-DE" dirty="0"/>
              <a:t>Welche Formen der Cloud gibt es</a:t>
            </a:r>
          </a:p>
          <a:p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Dienst-Modelle</a:t>
            </a:r>
            <a:r>
              <a:rPr lang="en-US" dirty="0"/>
              <a:t> </a:t>
            </a:r>
            <a:r>
              <a:rPr lang="en-US" dirty="0" err="1"/>
              <a:t>bietet</a:t>
            </a:r>
            <a:r>
              <a:rPr lang="en-US" dirty="0"/>
              <a:t> die Cloud</a:t>
            </a:r>
          </a:p>
          <a:p>
            <a:r>
              <a:rPr lang="en-US" dirty="0"/>
              <a:t>Wie </a:t>
            </a:r>
            <a:r>
              <a:rPr lang="en-US" dirty="0" err="1"/>
              <a:t>sicher</a:t>
            </a:r>
            <a:r>
              <a:rPr lang="en-US" dirty="0"/>
              <a:t> ist die Cloud</a:t>
            </a:r>
          </a:p>
          <a:p>
            <a:r>
              <a:rPr lang="en-US" dirty="0"/>
              <a:t>Cloud </a:t>
            </a:r>
            <a:r>
              <a:rPr lang="en-US" dirty="0" err="1"/>
              <a:t>Architektur</a:t>
            </a:r>
            <a:r>
              <a:rPr lang="en-US" dirty="0"/>
              <a:t> – </a:t>
            </a:r>
            <a:r>
              <a:rPr lang="en-US" dirty="0" err="1"/>
              <a:t>Infrastruktur</a:t>
            </a:r>
            <a:r>
              <a:rPr lang="en-US" dirty="0"/>
              <a:t>-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Softwarearchitektur</a:t>
            </a:r>
            <a:endParaRPr lang="en-US" dirty="0"/>
          </a:p>
          <a:p>
            <a:r>
              <a:rPr lang="en-US" dirty="0"/>
              <a:t>Cloud </a:t>
            </a:r>
            <a:r>
              <a:rPr lang="en-US" dirty="0" err="1"/>
              <a:t>Strategien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Cloud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genutzt</a:t>
            </a:r>
            <a:endParaRPr lang="en-US" dirty="0"/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 Series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</a:t>
            </a:r>
          </a:p>
          <a:p>
            <a:pPr lvl="1"/>
            <a:r>
              <a:rPr lang="de-DE" dirty="0"/>
              <a:t>Speicheroptimiert, SAP Hana, speicherintensive Applikationen</a:t>
            </a:r>
          </a:p>
          <a:p>
            <a:r>
              <a:rPr lang="de-DE" dirty="0"/>
              <a:t>F</a:t>
            </a:r>
          </a:p>
          <a:p>
            <a:pPr lvl="1"/>
            <a:r>
              <a:rPr lang="de-DE" dirty="0"/>
              <a:t>CPU-optimiert, Batch </a:t>
            </a:r>
            <a:r>
              <a:rPr lang="de-DE" dirty="0" err="1"/>
              <a:t>verarbeitung</a:t>
            </a:r>
            <a:r>
              <a:rPr lang="de-DE" dirty="0"/>
              <a:t>, Analytics, Web Server</a:t>
            </a:r>
          </a:p>
          <a:p>
            <a:r>
              <a:rPr lang="de-DE" dirty="0"/>
              <a:t>G</a:t>
            </a:r>
          </a:p>
          <a:p>
            <a:pPr lvl="1"/>
            <a:r>
              <a:rPr lang="de-DE" dirty="0"/>
              <a:t>Speicher- und Festspeicheroptimiert, große Datenbanken, ERP </a:t>
            </a:r>
            <a:r>
              <a:rPr lang="de-DE" dirty="0" err="1"/>
              <a:t>systeme</a:t>
            </a:r>
            <a:r>
              <a:rPr lang="de-DE" dirty="0"/>
              <a:t>, SAP</a:t>
            </a:r>
          </a:p>
          <a:p>
            <a:r>
              <a:rPr lang="de-DE" dirty="0"/>
              <a:t>H</a:t>
            </a:r>
          </a:p>
          <a:p>
            <a:pPr lvl="1"/>
            <a:r>
              <a:rPr lang="de-DE" dirty="0"/>
              <a:t>HPC, Big Data, Analytics, </a:t>
            </a:r>
            <a:r>
              <a:rPr lang="de-DE" dirty="0" err="1"/>
              <a:t>Qubes</a:t>
            </a:r>
            <a:r>
              <a:rPr lang="de-DE" dirty="0"/>
              <a:t>, Simulationen,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6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 Series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Ls</a:t>
            </a:r>
            <a:endParaRPr lang="de-DE" dirty="0"/>
          </a:p>
          <a:p>
            <a:pPr lvl="1"/>
            <a:r>
              <a:rPr lang="de-DE" dirty="0"/>
              <a:t>Festspeicheroptimiert, NoSQL Datenbanken</a:t>
            </a:r>
          </a:p>
          <a:p>
            <a:r>
              <a:rPr lang="de-DE" dirty="0"/>
              <a:t>M</a:t>
            </a:r>
          </a:p>
          <a:p>
            <a:pPr lvl="1"/>
            <a:r>
              <a:rPr lang="de-DE" dirty="0"/>
              <a:t>Hoher Speicher und CPU-bedarf, SAP Hana, SQL </a:t>
            </a:r>
            <a:r>
              <a:rPr lang="de-DE" dirty="0" err="1"/>
              <a:t>Hekaton</a:t>
            </a:r>
            <a:endParaRPr lang="de-DE" dirty="0"/>
          </a:p>
          <a:p>
            <a:r>
              <a:rPr lang="de-DE" dirty="0"/>
              <a:t>Mv2</a:t>
            </a:r>
          </a:p>
          <a:p>
            <a:pPr lvl="1"/>
            <a:r>
              <a:rPr lang="de-DE" dirty="0"/>
              <a:t>Ich bekommen nie genug Speicher und CPUs, bis 416 </a:t>
            </a:r>
            <a:r>
              <a:rPr lang="de-DE" dirty="0" err="1"/>
              <a:t>vCPUs</a:t>
            </a:r>
            <a:r>
              <a:rPr lang="de-DE" dirty="0"/>
              <a:t> und 12 TB RAM</a:t>
            </a:r>
          </a:p>
          <a:p>
            <a:r>
              <a:rPr lang="de-DE" dirty="0"/>
              <a:t>N</a:t>
            </a:r>
          </a:p>
          <a:p>
            <a:pPr lvl="1"/>
            <a:r>
              <a:rPr lang="de-DE" dirty="0"/>
              <a:t>GPU </a:t>
            </a:r>
            <a:r>
              <a:rPr lang="de-DE" dirty="0" err="1"/>
              <a:t>Compute</a:t>
            </a:r>
            <a:r>
              <a:rPr lang="de-DE" dirty="0"/>
              <a:t>, NVIDIA Tesla und M60 GPUs, Simulationen, </a:t>
            </a:r>
            <a:r>
              <a:rPr lang="de-DE" dirty="0" err="1"/>
              <a:t>Machine</a:t>
            </a:r>
            <a:r>
              <a:rPr lang="de-DE" dirty="0"/>
              <a:t> Learning, Gaming, Video Encoding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2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Cluster</a:t>
            </a:r>
          </a:p>
          <a:p>
            <a:r>
              <a:rPr lang="de-DE" dirty="0" err="1"/>
              <a:t>Orchestrator</a:t>
            </a:r>
            <a:r>
              <a:rPr lang="de-DE" dirty="0"/>
              <a:t> für Microservices</a:t>
            </a:r>
          </a:p>
          <a:p>
            <a:r>
              <a:rPr lang="de-DE" dirty="0"/>
              <a:t>Integrierbar mit anderen Azure Service</a:t>
            </a:r>
          </a:p>
          <a:p>
            <a:r>
              <a:rPr lang="de-DE" dirty="0"/>
              <a:t>Privates Netzwerk</a:t>
            </a:r>
          </a:p>
          <a:p>
            <a:r>
              <a:rPr lang="de-DE" dirty="0"/>
              <a:t>Einfache Skalierung </a:t>
            </a:r>
          </a:p>
          <a:p>
            <a:r>
              <a:rPr lang="de-DE" dirty="0"/>
              <a:t>Virtual </a:t>
            </a:r>
            <a:r>
              <a:rPr lang="de-DE" dirty="0" err="1"/>
              <a:t>Kubelets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App 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PaaService</a:t>
            </a:r>
            <a:r>
              <a:rPr lang="de-DE" dirty="0"/>
              <a:t> für Web/Mobile Anwendungen</a:t>
            </a:r>
          </a:p>
          <a:p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 support für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/>
              <a:t>Support für Docker Images</a:t>
            </a:r>
          </a:p>
          <a:p>
            <a:r>
              <a:rPr lang="de-DE" dirty="0"/>
              <a:t>Easy Auth</a:t>
            </a:r>
          </a:p>
          <a:p>
            <a:r>
              <a:rPr lang="de-DE" dirty="0"/>
              <a:t>Windows und Linux als OS</a:t>
            </a:r>
          </a:p>
          <a:p>
            <a:r>
              <a:rPr lang="de-DE" dirty="0"/>
              <a:t>Unterstützt</a:t>
            </a:r>
          </a:p>
          <a:p>
            <a:pPr lvl="1"/>
            <a:r>
              <a:rPr lang="de-DE" dirty="0"/>
              <a:t>Microsoft .NET, Java, Python, Node.JS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5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63D1-05F8-4E47-8A48-499F7C67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E719C3-40FB-48FD-9EA3-9B2204F3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428" y="5027649"/>
            <a:ext cx="761999" cy="76199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9D6431-6BAD-49D2-8D95-C07A23D96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930" y="5673800"/>
            <a:ext cx="761999" cy="7619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45843F7-26BB-4E2A-9082-64008C9C0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5707" y="2774433"/>
            <a:ext cx="761999" cy="7619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E98C59F-0AE3-491D-ACCD-38A95DAC0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5630" y="2472954"/>
            <a:ext cx="761999" cy="7619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4605B5-C4CF-4D2E-81A9-0A53BDCAB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6090" y="3789176"/>
            <a:ext cx="761999" cy="7619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F5A4BB-3B3D-48BD-B2F0-79A693673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94684" y="5952903"/>
            <a:ext cx="761999" cy="7619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3EFDCA-5507-4FFA-9488-5612378A49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0930" y="5112046"/>
            <a:ext cx="761999" cy="7619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8E62B8F-C32B-4649-B1B0-FCE7A0404B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4931" y="5784552"/>
            <a:ext cx="761999" cy="7619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41CABDA-3B9B-44CA-8E7C-A45EAE808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6571" y="1974886"/>
            <a:ext cx="761999" cy="7619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C2174C3-872B-422F-B82A-3A8E49F0A8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81415" y="1871331"/>
            <a:ext cx="761999" cy="7619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84B691-22D0-4A82-8C4D-C1F5EE4031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23302" y="4119451"/>
            <a:ext cx="761999" cy="7619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63F302F-A221-45CF-B606-F2242054B9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57629" y="3738451"/>
            <a:ext cx="761999" cy="76199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AEE5BF9-4102-4260-B0E7-392CE8660B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76170" y="5493046"/>
            <a:ext cx="761999" cy="76199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2DBDE2C-C828-4C11-A97D-3C0227E6D3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47379" y="3515391"/>
            <a:ext cx="761999" cy="76199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324A500-02B7-4719-848A-4097D6340D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03931" y="733979"/>
            <a:ext cx="761999" cy="76199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8661300-DD6C-4801-8D7F-5FC7AB154B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42126" y="480458"/>
            <a:ext cx="761999" cy="76199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B771BC3-D06F-4167-9FDB-CDC496CC707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690345" y="1640516"/>
            <a:ext cx="761999" cy="76199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810D571-49BB-4485-A056-151CF453673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547922" y="5358143"/>
            <a:ext cx="761999" cy="76199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8836E37-D495-47DF-BD30-D8923BC0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2885" y="2562000"/>
            <a:ext cx="761999" cy="76199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77C3DFD-D2FB-4B73-9BF5-591BD111AA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499911" y="520328"/>
            <a:ext cx="761999" cy="76199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3328573-5DB1-4462-A7F4-EA6FD5BF73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08002" y="1790700"/>
            <a:ext cx="761999" cy="76199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95B85C5-9486-4106-A856-D52124E70C7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64696" y="3596687"/>
            <a:ext cx="761999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68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Databases Service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SQL Server on Virtual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/>
              <a:t>SQL Server </a:t>
            </a:r>
            <a:r>
              <a:rPr lang="de-DE" dirty="0" err="1"/>
              <a:t>Managed</a:t>
            </a:r>
            <a:r>
              <a:rPr lang="de-DE" dirty="0"/>
              <a:t> Instance</a:t>
            </a:r>
          </a:p>
          <a:p>
            <a:r>
              <a:rPr lang="de-DE" dirty="0" err="1"/>
              <a:t>Managed</a:t>
            </a:r>
            <a:r>
              <a:rPr lang="de-DE" dirty="0"/>
              <a:t> Instance </a:t>
            </a:r>
            <a:r>
              <a:rPr lang="de-DE" dirty="0" err="1"/>
              <a:t>for</a:t>
            </a:r>
            <a:r>
              <a:rPr lang="de-DE" dirty="0"/>
              <a:t> Apache Cassandra</a:t>
            </a:r>
          </a:p>
          <a:p>
            <a:r>
              <a:rPr lang="de-DE" dirty="0"/>
              <a:t>SAP Hana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SQL Database</a:t>
            </a:r>
          </a:p>
          <a:p>
            <a:r>
              <a:rPr lang="de-DE" dirty="0"/>
              <a:t>Cache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Redis</a:t>
            </a:r>
            <a:endParaRPr lang="de-DE" dirty="0"/>
          </a:p>
          <a:p>
            <a:r>
              <a:rPr lang="de-DE" dirty="0" err="1"/>
              <a:t>MariaDB</a:t>
            </a:r>
            <a:endParaRPr lang="de-DE" dirty="0"/>
          </a:p>
          <a:p>
            <a:r>
              <a:rPr lang="de-DE" dirty="0" err="1"/>
              <a:t>PostgresDB</a:t>
            </a:r>
            <a:endParaRPr lang="de-DE" dirty="0"/>
          </a:p>
          <a:p>
            <a:r>
              <a:rPr lang="de-DE" dirty="0"/>
              <a:t>MySQL</a:t>
            </a:r>
          </a:p>
          <a:p>
            <a:r>
              <a:rPr lang="de-DE" dirty="0" err="1"/>
              <a:t>Cosmos</a:t>
            </a:r>
            <a:r>
              <a:rPr lang="de-DE" dirty="0"/>
              <a:t> DB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83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</a:t>
            </a:r>
            <a:r>
              <a:rPr lang="de-DE" dirty="0" err="1"/>
              <a:t>Managed</a:t>
            </a:r>
            <a:r>
              <a:rPr lang="de-DE" dirty="0"/>
              <a:t> Instance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Komplett </a:t>
            </a:r>
            <a:r>
              <a:rPr lang="de-DE" dirty="0" err="1"/>
              <a:t>gemanaged</a:t>
            </a:r>
            <a:r>
              <a:rPr lang="de-DE" dirty="0"/>
              <a:t> durch Microsoft</a:t>
            </a:r>
          </a:p>
          <a:p>
            <a:r>
              <a:rPr lang="de-DE" dirty="0"/>
              <a:t>Echter MS SQL Server</a:t>
            </a:r>
          </a:p>
          <a:p>
            <a:r>
              <a:rPr lang="de-DE" dirty="0"/>
              <a:t>Insoliert</a:t>
            </a:r>
          </a:p>
          <a:p>
            <a:r>
              <a:rPr lang="de-DE" dirty="0"/>
              <a:t>Encryption at REST</a:t>
            </a:r>
          </a:p>
          <a:p>
            <a:r>
              <a:rPr lang="de-DE" dirty="0"/>
              <a:t>Easy </a:t>
            </a:r>
            <a:r>
              <a:rPr lang="de-DE" dirty="0" err="1"/>
              <a:t>Scaling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6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Database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MS SQL Datenbank</a:t>
            </a:r>
          </a:p>
          <a:p>
            <a:r>
              <a:rPr lang="de-DE" dirty="0"/>
              <a:t>Simulierter MS SQL Server</a:t>
            </a:r>
          </a:p>
          <a:p>
            <a:r>
              <a:rPr lang="de-DE" dirty="0"/>
              <a:t>Encryption at REST</a:t>
            </a:r>
          </a:p>
          <a:p>
            <a:r>
              <a:rPr lang="de-DE" dirty="0"/>
              <a:t>Easy </a:t>
            </a:r>
            <a:r>
              <a:rPr lang="de-DE" dirty="0" err="1"/>
              <a:t>Scaling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9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Cosmos</a:t>
            </a:r>
            <a:r>
              <a:rPr lang="de-DE" dirty="0"/>
              <a:t> DB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NoSQL Server</a:t>
            </a:r>
          </a:p>
          <a:p>
            <a:r>
              <a:rPr lang="de-DE" dirty="0"/>
              <a:t>Sehr flexibel</a:t>
            </a:r>
          </a:p>
          <a:p>
            <a:pPr lvl="1"/>
            <a:r>
              <a:rPr lang="de-DE" dirty="0"/>
              <a:t>Dialekte: SQL, MongoDB, Cassandra, </a:t>
            </a:r>
            <a:r>
              <a:rPr lang="de-DE" dirty="0" err="1"/>
              <a:t>Gremlin</a:t>
            </a:r>
            <a:endParaRPr lang="de-DE" dirty="0"/>
          </a:p>
          <a:p>
            <a:pPr lvl="1"/>
            <a:r>
              <a:rPr lang="de-DE" dirty="0"/>
              <a:t>Konsistenz: Multi-Write Consistency bis Eventual </a:t>
            </a:r>
            <a:r>
              <a:rPr lang="de-DE" dirty="0" err="1"/>
              <a:t>Consistancy</a:t>
            </a:r>
            <a:endParaRPr lang="de-DE" dirty="0"/>
          </a:p>
          <a:p>
            <a:r>
              <a:rPr lang="de-DE" dirty="0"/>
              <a:t>Weltweiter Cluster möglich</a:t>
            </a:r>
          </a:p>
          <a:p>
            <a:r>
              <a:rPr lang="de-DE" dirty="0"/>
              <a:t>Antwortzeiten im einstelligen Millisekunden Bereich (Abhängig von Konsistenz-Level)</a:t>
            </a:r>
          </a:p>
          <a:p>
            <a:r>
              <a:rPr lang="de-DE" dirty="0"/>
              <a:t>Integrierbar in viele Azure Service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08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3C87-4C2D-435B-BB14-D8CBA961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DevOps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45AAD-2F33-4D5B-941A-05ED0F83A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67" y="4060086"/>
            <a:ext cx="789245" cy="789245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17DD9D-7C4C-47E3-92D1-D31B41B69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377" y="1182873"/>
            <a:ext cx="789245" cy="7892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D174B0-83C2-4240-9CC7-350BB891F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763" y="2761361"/>
            <a:ext cx="789245" cy="7892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939D78-B173-44AF-877D-884CF2EE1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0549" y="3897056"/>
            <a:ext cx="789245" cy="7892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6D8A2DB-8AE1-4BF8-8175-35DC729672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86001" y="3949219"/>
            <a:ext cx="789245" cy="7892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E91046F-ED10-45ED-864A-79A394315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9472" y="1577495"/>
            <a:ext cx="789245" cy="7892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27E311-594A-4A3A-A6D0-22E172C3AE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5023" y="4969705"/>
            <a:ext cx="789245" cy="7892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B63BA25-D70A-458A-BFB5-0F0D53DD49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50165" y="5311206"/>
            <a:ext cx="789245" cy="8609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FB07F2-8C9E-4B72-8314-FE6A5F8BCD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3265" y="2366740"/>
            <a:ext cx="789244" cy="7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Was ist Cloud Computing?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Databases Service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Servers</a:t>
            </a:r>
          </a:p>
          <a:p>
            <a:r>
              <a:rPr lang="de-DE" dirty="0"/>
              <a:t>Self-</a:t>
            </a:r>
            <a:r>
              <a:rPr lang="de-DE" dirty="0" err="1"/>
              <a:t>Hosted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Artifacts</a:t>
            </a:r>
            <a:endParaRPr lang="de-DE" dirty="0"/>
          </a:p>
          <a:p>
            <a:r>
              <a:rPr lang="de-DE" dirty="0"/>
              <a:t>Boards</a:t>
            </a:r>
          </a:p>
          <a:p>
            <a:r>
              <a:rPr lang="de-DE" dirty="0"/>
              <a:t>Pipelines</a:t>
            </a:r>
          </a:p>
          <a:p>
            <a:r>
              <a:rPr lang="de-DE" dirty="0"/>
              <a:t>Repos</a:t>
            </a:r>
          </a:p>
          <a:p>
            <a:r>
              <a:rPr lang="de-DE" dirty="0"/>
              <a:t>Monitor</a:t>
            </a:r>
          </a:p>
          <a:p>
            <a:r>
              <a:rPr lang="de-DE" dirty="0"/>
              <a:t>Test Plans / </a:t>
            </a:r>
            <a:r>
              <a:rPr lang="de-DE" dirty="0" err="1"/>
              <a:t>DevTest</a:t>
            </a:r>
            <a:r>
              <a:rPr lang="de-DE" dirty="0"/>
              <a:t> Labs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897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Läuft in Azure, ist aber für jegliche </a:t>
            </a:r>
            <a:r>
              <a:rPr lang="de-DE" dirty="0" err="1"/>
              <a:t>DevOps</a:t>
            </a:r>
            <a:r>
              <a:rPr lang="de-DE" dirty="0"/>
              <a:t> Aufgaben nutzbar, selbst bei On-</a:t>
            </a:r>
            <a:r>
              <a:rPr lang="de-DE" dirty="0" err="1"/>
              <a:t>Premise</a:t>
            </a:r>
            <a:r>
              <a:rPr lang="de-DE" dirty="0"/>
              <a:t> oder Fremd-Cloud/Datacenter (AWS, Open Telekom Cloud, GCP, Hetzner)</a:t>
            </a:r>
          </a:p>
          <a:p>
            <a:r>
              <a:rPr lang="de-DE" dirty="0"/>
              <a:t>Boards: Ticket Tracking, </a:t>
            </a:r>
            <a:r>
              <a:rPr lang="de-DE" dirty="0" err="1"/>
              <a:t>Issue</a:t>
            </a:r>
            <a:r>
              <a:rPr lang="de-DE" dirty="0"/>
              <a:t> Management (wie Jira)</a:t>
            </a:r>
          </a:p>
          <a:p>
            <a:r>
              <a:rPr lang="de-DE" dirty="0"/>
              <a:t>Repos: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Repositories</a:t>
            </a:r>
            <a:r>
              <a:rPr lang="de-DE" dirty="0"/>
              <a:t> für Source-Versions-Verwaltung</a:t>
            </a:r>
          </a:p>
          <a:p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für verschiedene Feeds (</a:t>
            </a:r>
            <a:r>
              <a:rPr lang="de-DE" dirty="0" err="1"/>
              <a:t>NuGET</a:t>
            </a:r>
            <a:r>
              <a:rPr lang="de-DE" dirty="0"/>
              <a:t>, Maven, Docker, </a:t>
            </a:r>
            <a:r>
              <a:rPr lang="de-DE" dirty="0" err="1"/>
              <a:t>etc</a:t>
            </a:r>
            <a:r>
              <a:rPr lang="de-DE" dirty="0"/>
              <a:t>)</a:t>
            </a:r>
          </a:p>
          <a:p>
            <a:r>
              <a:rPr lang="de-DE" dirty="0"/>
              <a:t>Pipelines: </a:t>
            </a:r>
            <a:r>
              <a:rPr lang="de-DE" dirty="0" err="1"/>
              <a:t>Build</a:t>
            </a:r>
            <a:r>
              <a:rPr lang="de-DE" dirty="0"/>
              <a:t> und Release Pipelines inkl. </a:t>
            </a:r>
            <a:r>
              <a:rPr lang="de-DE" dirty="0" err="1"/>
              <a:t>Qualitygates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5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8DB1-55D7-4DBA-8278-FCD186BB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Identity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4F5E8-29D4-4FAD-8ADA-6088599DB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493" y="5458267"/>
            <a:ext cx="665199" cy="66519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BC6306-D985-4985-86C3-6A9607E7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223" y="3290111"/>
            <a:ext cx="665199" cy="665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B06B6C4-6D1A-4A5D-B7C9-B78A63C5E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5833" y="3900819"/>
            <a:ext cx="665199" cy="6651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5944D33-93A0-4263-8EF4-D8F646AC94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69817" y="2428210"/>
            <a:ext cx="665199" cy="6651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2968B69-A84E-4199-82BD-01C84E135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8215" y="5482520"/>
            <a:ext cx="665199" cy="6651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95DDFA9-61C8-4674-AF72-BE8BC26264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8148" y="1907768"/>
            <a:ext cx="665199" cy="665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D13BD6A-C2E6-499C-97E1-569F7F98A9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3064" y="1839100"/>
            <a:ext cx="665199" cy="6651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57F7E8-B994-4DAF-AF8B-6BB853CCC7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8093" y="4425469"/>
            <a:ext cx="665199" cy="6651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5614EDA-AC6C-48D0-96FC-B3ED6EC82B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24874" y="3076076"/>
            <a:ext cx="665199" cy="6651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7B38E52-057A-4586-B768-C22D50055D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9708" y="5310852"/>
            <a:ext cx="665199" cy="6651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8BFB8D1-2087-4FAF-B724-BCCB0E6CA0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24545" y="4092870"/>
            <a:ext cx="665199" cy="6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46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Identity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</a:t>
            </a:r>
            <a:r>
              <a:rPr lang="de-DE" dirty="0" err="1"/>
              <a:t>Active</a:t>
            </a:r>
            <a:r>
              <a:rPr lang="de-DE" dirty="0"/>
              <a:t> Directory</a:t>
            </a:r>
          </a:p>
          <a:p>
            <a:r>
              <a:rPr lang="de-DE" dirty="0"/>
              <a:t>AAD Domain Services</a:t>
            </a:r>
          </a:p>
          <a:p>
            <a:r>
              <a:rPr lang="de-DE" dirty="0"/>
              <a:t>AAD External Identities</a:t>
            </a:r>
          </a:p>
          <a:p>
            <a:r>
              <a:rPr lang="de-DE" dirty="0"/>
              <a:t>Information </a:t>
            </a:r>
            <a:r>
              <a:rPr lang="de-DE" dirty="0" err="1"/>
              <a:t>Protection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0364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Active</a:t>
            </a:r>
            <a:r>
              <a:rPr lang="de-DE" dirty="0"/>
              <a:t> Directory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Active</a:t>
            </a:r>
            <a:r>
              <a:rPr lang="de-DE" dirty="0"/>
              <a:t> Directory</a:t>
            </a:r>
          </a:p>
          <a:p>
            <a:r>
              <a:rPr lang="de-DE" dirty="0"/>
              <a:t>User Verwaltung</a:t>
            </a:r>
          </a:p>
          <a:p>
            <a:r>
              <a:rPr lang="de-DE" dirty="0" err="1"/>
              <a:t>Resourcen</a:t>
            </a:r>
            <a:r>
              <a:rPr lang="de-DE" dirty="0"/>
              <a:t> Verwaltung</a:t>
            </a:r>
          </a:p>
          <a:p>
            <a:r>
              <a:rPr lang="de-DE" dirty="0" err="1"/>
              <a:t>Applicationen</a:t>
            </a:r>
            <a:r>
              <a:rPr lang="de-DE" dirty="0"/>
              <a:t> Verwaltung</a:t>
            </a:r>
          </a:p>
          <a:p>
            <a:r>
              <a:rPr lang="de-DE" dirty="0"/>
              <a:t>OAuth Server und Management</a:t>
            </a:r>
          </a:p>
          <a:p>
            <a:r>
              <a:rPr lang="de-DE" dirty="0"/>
              <a:t>B2C-Version</a:t>
            </a:r>
          </a:p>
          <a:p>
            <a:r>
              <a:rPr lang="de-DE" dirty="0"/>
              <a:t>Custom Branding</a:t>
            </a:r>
          </a:p>
          <a:p>
            <a:r>
              <a:rPr lang="de-DE" dirty="0"/>
              <a:t>Selfservice</a:t>
            </a:r>
          </a:p>
          <a:p>
            <a:r>
              <a:rPr lang="de-DE" dirty="0"/>
              <a:t>MFA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83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E4BB-D218-4221-B695-ABDAD936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and </a:t>
            </a:r>
            <a:r>
              <a:rPr lang="de-DE" dirty="0" err="1"/>
              <a:t>Governance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06B8A-9512-4A35-BFB3-8E5492061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5187" y="4017557"/>
            <a:ext cx="782158" cy="78215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53051D6-C710-4380-B5A9-31109EA54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535" y="3235399"/>
            <a:ext cx="782158" cy="7821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57CFC5E-98CC-45A3-93C8-131D50B57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0437" y="4125433"/>
            <a:ext cx="782158" cy="7821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BDAA6D-397A-4BA9-BF38-EC440CADE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7581" y="2082820"/>
            <a:ext cx="782158" cy="7821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EA95FB5-035C-44D1-80E2-0D46AD8B6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591" y="1463471"/>
            <a:ext cx="782158" cy="7821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891A146-9AC0-470B-A6D7-193BA4777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1600" y="5161775"/>
            <a:ext cx="782158" cy="7821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BFFB743-A58D-44B0-9F7F-34DCEBB79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5786" y="5781121"/>
            <a:ext cx="782158" cy="782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2307635-2C8C-4F48-96DB-4F6496D7B4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90706" y="4047016"/>
            <a:ext cx="782158" cy="78215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70EE082-AF69-486B-B36A-02F009C7A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7781" y="3452591"/>
            <a:ext cx="782158" cy="7821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8041F08-669C-446B-B98E-CF0256A142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83159" y="1333721"/>
            <a:ext cx="782158" cy="7821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D23F22C-F810-4868-BDF3-BDFB472E44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23433" y="3037921"/>
            <a:ext cx="782158" cy="78215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342F04A-636E-455C-9B17-7D7F5812E3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81040" y="3610086"/>
            <a:ext cx="782158" cy="78215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90717A6-E4FA-4AFB-B384-6DF67B49F1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98768" y="4366326"/>
            <a:ext cx="782158" cy="78215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B8D0EEA-28CE-4140-9CB8-906F6376D2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781121" y="1802883"/>
            <a:ext cx="782158" cy="78215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2B331B3-3A49-49F7-A6E3-DC3DD3AD78F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465317" y="5347512"/>
            <a:ext cx="782158" cy="78215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7073B20-25C8-4E93-A1C5-1F17428A2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6073" y="2961525"/>
            <a:ext cx="782158" cy="78215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2D2BB23-B2FF-4527-9A2A-F3C9CCFC071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003340" y="3211697"/>
            <a:ext cx="782158" cy="78215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16A69B2-6143-4D9E-9957-08A8077A796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469633" y="5299666"/>
            <a:ext cx="782158" cy="78215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35D42A8-C771-4606-98D3-95624A93ED1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919358" y="5148484"/>
            <a:ext cx="782158" cy="78215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D22C402-8AAD-443A-9DDF-AA8525D0DEB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79856" y="1975329"/>
            <a:ext cx="782158" cy="78215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81BD50-F052-42E0-8FA9-961A766AEC9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856517" y="1911921"/>
            <a:ext cx="782158" cy="78215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6A15FBB-41A6-4713-AB7E-AB00AE2B5EF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117140" y="5033852"/>
            <a:ext cx="782158" cy="78215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673E11E-C7DA-4734-9FB4-5218F5D4AFD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84093" y="2366408"/>
            <a:ext cx="782158" cy="78215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2589085-87BF-49F9-B124-B4D96770CB0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173029" y="2216224"/>
            <a:ext cx="782158" cy="782158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CAB307B-704E-459B-8359-BCEAA34B364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454655" y="4757405"/>
            <a:ext cx="782158" cy="7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3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and </a:t>
            </a:r>
            <a:r>
              <a:rPr lang="de-DE" dirty="0" err="1"/>
              <a:t>Governance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Governance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Azure Policy</a:t>
            </a:r>
          </a:p>
          <a:p>
            <a:r>
              <a:rPr lang="de-DE" dirty="0"/>
              <a:t>Azure </a:t>
            </a:r>
            <a:r>
              <a:rPr lang="de-DE" dirty="0" err="1"/>
              <a:t>Lighthouse</a:t>
            </a:r>
            <a:endParaRPr lang="de-DE" dirty="0"/>
          </a:p>
          <a:p>
            <a:r>
              <a:rPr lang="de-DE" dirty="0"/>
              <a:t>Azure </a:t>
            </a:r>
            <a:r>
              <a:rPr lang="de-DE" dirty="0" err="1"/>
              <a:t>Advisor</a:t>
            </a:r>
            <a:endParaRPr lang="de-DE" dirty="0"/>
          </a:p>
          <a:p>
            <a:r>
              <a:rPr lang="de-DE" dirty="0"/>
              <a:t>Azure Management Groups</a:t>
            </a:r>
          </a:p>
          <a:p>
            <a:r>
              <a:rPr lang="de-DE" dirty="0"/>
              <a:t>Azure </a:t>
            </a:r>
            <a:r>
              <a:rPr lang="de-DE" dirty="0" err="1"/>
              <a:t>Purview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Management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Azure </a:t>
            </a:r>
            <a:r>
              <a:rPr lang="de-DE" dirty="0" err="1"/>
              <a:t>Blueprints</a:t>
            </a:r>
            <a:endParaRPr lang="de-DE" dirty="0"/>
          </a:p>
          <a:p>
            <a:r>
              <a:rPr lang="de-DE" dirty="0"/>
              <a:t>Azure Backup</a:t>
            </a:r>
          </a:p>
          <a:p>
            <a:r>
              <a:rPr lang="de-DE" dirty="0"/>
              <a:t>Azure </a:t>
            </a:r>
            <a:r>
              <a:rPr lang="de-DE" dirty="0" err="1"/>
              <a:t>Resource</a:t>
            </a:r>
            <a:r>
              <a:rPr lang="de-DE" dirty="0"/>
              <a:t> Manager</a:t>
            </a:r>
          </a:p>
          <a:p>
            <a:r>
              <a:rPr lang="de-DE" dirty="0"/>
              <a:t>Azure Site Recovery</a:t>
            </a:r>
          </a:p>
          <a:p>
            <a:r>
              <a:rPr lang="de-DE" dirty="0"/>
              <a:t>Azure Automanage</a:t>
            </a:r>
          </a:p>
          <a:p>
            <a:r>
              <a:rPr lang="de-DE" dirty="0"/>
              <a:t>Azure Arc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1372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Blueprints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Templates zur Provisionierung von Azure Resources auf Management Level</a:t>
            </a:r>
          </a:p>
          <a:p>
            <a:r>
              <a:rPr lang="de-DE" dirty="0"/>
              <a:t>Versieglung von </a:t>
            </a:r>
            <a:r>
              <a:rPr lang="de-DE" dirty="0" err="1"/>
              <a:t>Resourcen</a:t>
            </a:r>
            <a:r>
              <a:rPr lang="de-DE" dirty="0"/>
              <a:t> Gruppen</a:t>
            </a:r>
          </a:p>
          <a:p>
            <a:r>
              <a:rPr lang="de-DE" dirty="0"/>
              <a:t>Automatisierbar</a:t>
            </a:r>
          </a:p>
          <a:p>
            <a:r>
              <a:rPr lang="de-DE" dirty="0" err="1"/>
              <a:t>Verisionierbar</a:t>
            </a:r>
            <a:endParaRPr lang="de-DE" dirty="0"/>
          </a:p>
          <a:p>
            <a:r>
              <a:rPr lang="de-DE" dirty="0"/>
              <a:t>Verteilung von Nutzerrechten und </a:t>
            </a:r>
            <a:r>
              <a:rPr lang="de-DE" dirty="0" err="1"/>
              <a:t>Richtlienien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0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Arc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Übersicht über Server (Linux und Windows) und Service, Datenbanken</a:t>
            </a:r>
          </a:p>
          <a:p>
            <a:pPr lvl="1"/>
            <a:r>
              <a:rPr lang="de-DE" dirty="0"/>
              <a:t>In Azure</a:t>
            </a:r>
          </a:p>
          <a:p>
            <a:pPr lvl="1"/>
            <a:r>
              <a:rPr lang="de-DE" dirty="0"/>
              <a:t>On </a:t>
            </a:r>
            <a:r>
              <a:rPr lang="de-DE" dirty="0" err="1"/>
              <a:t>Premise</a:t>
            </a:r>
            <a:endParaRPr lang="de-DE" dirty="0"/>
          </a:p>
          <a:p>
            <a:pPr lvl="1"/>
            <a:r>
              <a:rPr lang="de-DE" dirty="0"/>
              <a:t>Andere Cloud </a:t>
            </a:r>
            <a:r>
              <a:rPr lang="de-DE" dirty="0" err="1"/>
              <a:t>anbieter</a:t>
            </a:r>
            <a:endParaRPr lang="de-DE" dirty="0"/>
          </a:p>
          <a:p>
            <a:pPr lvl="1"/>
            <a:r>
              <a:rPr lang="de-DE" dirty="0"/>
              <a:t>Hosting Anbieter</a:t>
            </a:r>
          </a:p>
          <a:p>
            <a:r>
              <a:rPr lang="de-DE" dirty="0"/>
              <a:t>Versionsstand OS</a:t>
            </a:r>
          </a:p>
          <a:p>
            <a:r>
              <a:rPr lang="de-DE" dirty="0"/>
              <a:t>Verfügbare Updates</a:t>
            </a:r>
          </a:p>
          <a:p>
            <a:r>
              <a:rPr lang="de-DE" dirty="0"/>
              <a:t>Log Analyse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Advisor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Empfehlungen für Azure </a:t>
            </a:r>
            <a:r>
              <a:rPr lang="de-DE" dirty="0" err="1"/>
              <a:t>Resourcen</a:t>
            </a:r>
            <a:endParaRPr lang="de-DE" dirty="0"/>
          </a:p>
          <a:p>
            <a:r>
              <a:rPr lang="de-DE" dirty="0"/>
              <a:t>Übersicht über Kostenreduzierungsmaßnahmen</a:t>
            </a:r>
          </a:p>
          <a:p>
            <a:r>
              <a:rPr lang="de-DE" dirty="0"/>
              <a:t>Benachrichtigungen 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66A9-44ED-457D-81C6-6D44CFC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Computing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89D0A-7F25-41F1-9BF2-1A0F5C95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4222" y="2985997"/>
            <a:ext cx="2111620" cy="12686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989AF-6DBA-4404-BC33-1210E59B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86" y="3529775"/>
            <a:ext cx="4184608" cy="157341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BED7DAF8-5BD3-4048-B998-FA79F7AC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24" y="1431572"/>
            <a:ext cx="4773981" cy="1379681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F9C5464-A1A9-4F00-B778-2C32F1E0D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588" y="4535418"/>
            <a:ext cx="1748921" cy="17489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A4C455-3839-4056-A5D1-68A2187E2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897" y="295447"/>
            <a:ext cx="1151204" cy="1229231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350805B5-918D-47EA-BDBF-3A8628B51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353" y="5743415"/>
            <a:ext cx="1568608" cy="22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479E57-A855-4F7C-8A7B-0C5CFFA77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651" y="483208"/>
            <a:ext cx="1330178" cy="678391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1220705-3318-4A72-9395-9F78779D0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288" y="3271985"/>
            <a:ext cx="2623139" cy="376691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7D5F5D01-1BA0-499D-B2E2-58E92C6F65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8379" y="1015533"/>
            <a:ext cx="1304847" cy="925137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670C13E0-A755-4024-8FD1-927B121538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2203" y="5904926"/>
            <a:ext cx="1539461" cy="553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A80DD-1F1A-4D00-89CE-5EE3D4AC82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6306" y="2135847"/>
            <a:ext cx="4334774" cy="67839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BE9F896-D146-4EAF-B292-DCEA55AB5E77}"/>
              </a:ext>
            </a:extLst>
          </p:cNvPr>
          <p:cNvGrpSpPr/>
          <p:nvPr/>
        </p:nvGrpSpPr>
        <p:grpSpPr>
          <a:xfrm>
            <a:off x="1487288" y="4288229"/>
            <a:ext cx="1737457" cy="2005035"/>
            <a:chOff x="1526702" y="2944070"/>
            <a:chExt cx="2039092" cy="2353123"/>
          </a:xfrm>
        </p:grpSpPr>
        <p:pic>
          <p:nvPicPr>
            <p:cNvPr id="29" name="Picture 28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0BE4E1A2-75D0-4C9D-9A04-C0FB9B71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26702" y="4481556"/>
              <a:ext cx="2039092" cy="8156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249DCD-C69A-44DE-9DB1-FAEA930C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55054" y="2944070"/>
              <a:ext cx="1673231" cy="165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699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905C-7688-4CC5-A8E9-38D86B27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Networking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1A95F-9ADA-4B54-9080-ED5099B2A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6692" y="4862844"/>
            <a:ext cx="877851" cy="877851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8F490B8-C5B3-4C98-87AA-B1F61AF45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6309" y="3292491"/>
            <a:ext cx="877851" cy="8778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F4EB70-16F3-455D-9A8C-D0070C97C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7981" y="477800"/>
            <a:ext cx="877851" cy="8778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3C33F3D-E990-47FB-B1B1-D7162732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211" y="3166507"/>
            <a:ext cx="877851" cy="87785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AE5A0F-8463-4CF8-B2C0-18DD7ED1B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2321" y="5885120"/>
            <a:ext cx="877851" cy="8778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6778BB5-4CF7-4FA0-A0C9-11801A431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24596" y="5251816"/>
            <a:ext cx="877851" cy="87785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601E7-DB3B-48CD-A33A-4042B88D2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9230" y="685800"/>
            <a:ext cx="877851" cy="87785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22A69E3-D2B0-438A-B7C6-4D7BBBC8A1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15879" y="3214464"/>
            <a:ext cx="877851" cy="8778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C6109A-7A07-4331-A1DE-F3FE1DFFA8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06529" y="5690742"/>
            <a:ext cx="877851" cy="87785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DBDD0D-C8B8-4759-92DD-6F608C27A4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62712" y="5778796"/>
            <a:ext cx="877851" cy="8778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D13D544-1064-4DB5-9633-0E793071DD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07751" y="998238"/>
            <a:ext cx="877851" cy="87785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037F09-C97B-4322-BB5D-FA4827800B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92106" y="1269592"/>
            <a:ext cx="877851" cy="87785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D04B1FC-2AF3-4491-9B86-3FEC884D68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81511" y="4129418"/>
            <a:ext cx="877851" cy="8778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8BBA96-CBE1-43EB-8908-BC9DEFF071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56058" y="3763261"/>
            <a:ext cx="877851" cy="87785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DC0AB5-E8E9-4A1B-B086-39B6292DC6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72200" y="2168430"/>
            <a:ext cx="877851" cy="8778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A4F2336-08B9-4B88-B3AF-6BD8510332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380696" y="2899033"/>
            <a:ext cx="877851" cy="87785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1D1748E-A2A2-4B2D-9D91-D32A994FE8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37183" y="5690742"/>
            <a:ext cx="877851" cy="87785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0316E05-0533-4FCF-85C0-DAEFD6863D4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941590" y="2336613"/>
            <a:ext cx="877851" cy="87785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C8BE0A7-8413-4685-B44C-203900FB27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561436" y="1163655"/>
            <a:ext cx="877851" cy="87785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152F59E-2700-45B9-89C5-C37F645E75C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691130" y="2318561"/>
            <a:ext cx="877851" cy="87785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3DCC63D-784C-45A8-BA54-A86E08426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45600" y="5690743"/>
            <a:ext cx="877851" cy="87785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9CA10B2-8BDE-4873-9875-B75545273A4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344661" y="2386344"/>
            <a:ext cx="877851" cy="87785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F562B2-39AC-41E6-9E20-242902DC7B8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15235" y="4297213"/>
            <a:ext cx="877851" cy="87785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C8FEDDA-ACEC-4F2F-825E-655B4A2A2D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759344" y="3782199"/>
            <a:ext cx="877851" cy="87785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84F33E0-3F85-45B5-9C32-88E19365FE2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93586" y="1087512"/>
            <a:ext cx="877851" cy="87785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DE533F6-B729-4084-A8F8-4DBCE0F3278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594526" y="972880"/>
            <a:ext cx="877851" cy="87785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52B2DCD-D62C-4EBF-BC5D-68D155248C9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657074" y="4686301"/>
            <a:ext cx="877851" cy="87785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B667339-16DA-48CA-8CF4-7A1A93A490E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472251" y="5007269"/>
            <a:ext cx="877851" cy="87785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ADF04B3-5AF0-4624-B123-EDA0E4119CD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16692" y="1911311"/>
            <a:ext cx="877851" cy="87785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6462CB-9D4E-45F3-A197-348082CA688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651926" y="4294888"/>
            <a:ext cx="877851" cy="87785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8A95061-C531-4DBB-B98C-D8EF4780DF0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971441" y="2386344"/>
            <a:ext cx="877851" cy="87785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EAB2ACE-D132-4541-B261-A164D323F89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506307" y="3343274"/>
            <a:ext cx="877851" cy="8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7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Express Route</a:t>
            </a:r>
          </a:p>
          <a:p>
            <a:r>
              <a:rPr lang="de-DE" dirty="0"/>
              <a:t>VPN</a:t>
            </a:r>
          </a:p>
          <a:p>
            <a:r>
              <a:rPr lang="de-DE" dirty="0"/>
              <a:t>VNET &amp; Network Security Groups</a:t>
            </a:r>
          </a:p>
          <a:p>
            <a:r>
              <a:rPr lang="de-DE" dirty="0"/>
              <a:t>Network Watcher</a:t>
            </a:r>
          </a:p>
          <a:p>
            <a:r>
              <a:rPr lang="de-DE" dirty="0"/>
              <a:t>Load Balancer</a:t>
            </a:r>
          </a:p>
          <a:p>
            <a:r>
              <a:rPr lang="de-DE" dirty="0"/>
              <a:t>Firewall</a:t>
            </a:r>
          </a:p>
          <a:p>
            <a:r>
              <a:rPr lang="de-DE" dirty="0"/>
              <a:t>DNS</a:t>
            </a:r>
          </a:p>
          <a:p>
            <a:r>
              <a:rPr lang="de-DE" dirty="0"/>
              <a:t>Traffic Manager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Azure Bastion</a:t>
            </a:r>
          </a:p>
          <a:p>
            <a:r>
              <a:rPr lang="de-DE" dirty="0" err="1"/>
              <a:t>Application</a:t>
            </a:r>
            <a:r>
              <a:rPr lang="de-DE" dirty="0"/>
              <a:t> Gateway</a:t>
            </a:r>
          </a:p>
          <a:p>
            <a:r>
              <a:rPr lang="de-DE" dirty="0"/>
              <a:t>Front Door</a:t>
            </a:r>
          </a:p>
          <a:p>
            <a:r>
              <a:rPr lang="de-DE" dirty="0"/>
              <a:t>Private Link</a:t>
            </a:r>
          </a:p>
          <a:p>
            <a:r>
              <a:rPr lang="de-DE" dirty="0"/>
              <a:t>Virtual WAN</a:t>
            </a:r>
          </a:p>
          <a:p>
            <a:r>
              <a:rPr lang="de-DE" dirty="0"/>
              <a:t>Private Link</a:t>
            </a:r>
          </a:p>
          <a:p>
            <a:r>
              <a:rPr lang="de-DE" dirty="0"/>
              <a:t>Private </a:t>
            </a:r>
            <a:r>
              <a:rPr lang="de-DE" dirty="0" err="1"/>
              <a:t>Endpoint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9420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Application</a:t>
            </a:r>
            <a:r>
              <a:rPr lang="de-DE" dirty="0"/>
              <a:t> Gateways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Loadbalancing</a:t>
            </a:r>
          </a:p>
          <a:p>
            <a:r>
              <a:rPr lang="de-DE" dirty="0"/>
              <a:t>SSL-</a:t>
            </a:r>
            <a:r>
              <a:rPr lang="de-DE" dirty="0" err="1"/>
              <a:t>Offloading</a:t>
            </a:r>
            <a:endParaRPr lang="de-DE" dirty="0"/>
          </a:p>
          <a:p>
            <a:r>
              <a:rPr lang="de-DE" dirty="0"/>
              <a:t>Health-Monitor</a:t>
            </a:r>
          </a:p>
          <a:p>
            <a:r>
              <a:rPr lang="de-DE" dirty="0"/>
              <a:t>Web </a:t>
            </a:r>
            <a:r>
              <a:rPr lang="de-DE" dirty="0" err="1"/>
              <a:t>Application</a:t>
            </a:r>
            <a:r>
              <a:rPr lang="de-DE" dirty="0"/>
              <a:t> Firewall</a:t>
            </a:r>
          </a:p>
          <a:p>
            <a:r>
              <a:rPr lang="de-DE" dirty="0"/>
              <a:t>Intelligent Routing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64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Front Door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Global Loadbalancing</a:t>
            </a:r>
          </a:p>
          <a:p>
            <a:r>
              <a:rPr lang="de-DE" dirty="0"/>
              <a:t>CDN</a:t>
            </a:r>
          </a:p>
          <a:p>
            <a:r>
              <a:rPr lang="de-DE" dirty="0"/>
              <a:t>Web </a:t>
            </a:r>
            <a:r>
              <a:rPr lang="de-DE" dirty="0" err="1"/>
              <a:t>Application</a:t>
            </a:r>
            <a:r>
              <a:rPr lang="de-DE" dirty="0"/>
              <a:t> Firewall</a:t>
            </a:r>
          </a:p>
          <a:p>
            <a:r>
              <a:rPr lang="de-DE" dirty="0"/>
              <a:t>DDoS </a:t>
            </a:r>
            <a:r>
              <a:rPr lang="de-DE" dirty="0" err="1"/>
              <a:t>Protection</a:t>
            </a:r>
            <a:endParaRPr lang="de-DE" dirty="0"/>
          </a:p>
          <a:p>
            <a:r>
              <a:rPr lang="de-DE" dirty="0"/>
              <a:t>Analytics</a:t>
            </a:r>
          </a:p>
          <a:p>
            <a:r>
              <a:rPr lang="de-DE" dirty="0"/>
              <a:t>Intelligent Routing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23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Private Link &amp; Private </a:t>
            </a:r>
            <a:r>
              <a:rPr lang="de-DE" dirty="0" err="1"/>
              <a:t>Endpoint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 zu </a:t>
            </a:r>
            <a:r>
              <a:rPr lang="de-DE" dirty="0" err="1"/>
              <a:t>Resourcen</a:t>
            </a:r>
            <a:r>
              <a:rPr lang="de-DE" dirty="0"/>
              <a:t> ohne Public IP</a:t>
            </a:r>
          </a:p>
          <a:p>
            <a:r>
              <a:rPr lang="de-DE" dirty="0" err="1"/>
              <a:t>Endpoint</a:t>
            </a:r>
            <a:r>
              <a:rPr lang="de-DE" dirty="0"/>
              <a:t> zu Services ohne Public IP</a:t>
            </a:r>
          </a:p>
          <a:p>
            <a:r>
              <a:rPr lang="de-DE" dirty="0"/>
              <a:t>Zugriff ohne VPN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4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Bastion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RDP und SSH zugriff auf Server ohne Public IP</a:t>
            </a:r>
          </a:p>
          <a:p>
            <a:r>
              <a:rPr lang="de-DE" dirty="0"/>
              <a:t>Verbindung direkt aus dem Portal</a:t>
            </a:r>
          </a:p>
          <a:p>
            <a:r>
              <a:rPr lang="de-DE" dirty="0"/>
              <a:t>Kein VPN </a:t>
            </a:r>
            <a:r>
              <a:rPr lang="de-DE" dirty="0" err="1"/>
              <a:t>notwending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35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011C-330C-43FD-997F-8A59F214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137D3-71D5-42CE-A5F3-0D0CD70D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559" y="4686301"/>
            <a:ext cx="723678" cy="72367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EA332E-236F-4E8C-83C0-376F0B9D4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247" y="3067161"/>
            <a:ext cx="723678" cy="7236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F3E6-EC03-450E-9350-60694849C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775" y="1971897"/>
            <a:ext cx="723678" cy="7236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9578F9-1792-4808-9D19-595C11AEE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250" y="4066953"/>
            <a:ext cx="723678" cy="72367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1A6189-C6A8-4065-90B5-4AE7D18A3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9237" y="2529885"/>
            <a:ext cx="723678" cy="7236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6B5C15-D000-4CD9-94B3-C8BB86FA79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37096" y="2344590"/>
            <a:ext cx="723678" cy="7236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2C34097-5EC7-4271-8CDE-5D9FEDE82C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7751" y="4507541"/>
            <a:ext cx="723678" cy="7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2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System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Sentinel</a:t>
            </a:r>
          </a:p>
          <a:p>
            <a:r>
              <a:rPr lang="de-DE" dirty="0"/>
              <a:t>Security Center</a:t>
            </a:r>
          </a:p>
          <a:p>
            <a:r>
              <a:rPr lang="de-DE" dirty="0"/>
              <a:t>Azure Defender</a:t>
            </a:r>
          </a:p>
          <a:p>
            <a:r>
              <a:rPr lang="de-DE" dirty="0"/>
              <a:t>Azure Defender </a:t>
            </a:r>
            <a:r>
              <a:rPr lang="de-DE" dirty="0" err="1"/>
              <a:t>for</a:t>
            </a:r>
            <a:r>
              <a:rPr lang="de-DE" dirty="0"/>
              <a:t> IoT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Data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</a:t>
            </a:r>
            <a:r>
              <a:rPr lang="de-DE" dirty="0" err="1"/>
              <a:t>KeyVault</a:t>
            </a:r>
            <a:endParaRPr lang="de-DE" dirty="0"/>
          </a:p>
          <a:p>
            <a:r>
              <a:rPr lang="de-DE" dirty="0"/>
              <a:t>Dedicated HSM</a:t>
            </a:r>
          </a:p>
          <a:p>
            <a:r>
              <a:rPr lang="de-DE" dirty="0"/>
              <a:t>AAD</a:t>
            </a:r>
          </a:p>
          <a:p>
            <a:r>
              <a:rPr lang="de-DE" dirty="0"/>
              <a:t>WAF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928633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Security Center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Security überblick über Server und Services</a:t>
            </a:r>
          </a:p>
          <a:p>
            <a:pPr lvl="1"/>
            <a:r>
              <a:rPr lang="de-DE" dirty="0"/>
              <a:t>In Azure</a:t>
            </a:r>
          </a:p>
          <a:p>
            <a:pPr lvl="1"/>
            <a:r>
              <a:rPr lang="de-DE" dirty="0"/>
              <a:t>On </a:t>
            </a:r>
            <a:r>
              <a:rPr lang="de-DE" dirty="0" err="1"/>
              <a:t>Premise</a:t>
            </a:r>
            <a:endParaRPr lang="de-DE" dirty="0"/>
          </a:p>
          <a:p>
            <a:pPr lvl="1"/>
            <a:r>
              <a:rPr lang="de-DE" dirty="0"/>
              <a:t>Bei AWS</a:t>
            </a:r>
          </a:p>
          <a:p>
            <a:r>
              <a:rPr lang="de-DE" dirty="0"/>
              <a:t>Maßnahmenempfehlungen</a:t>
            </a:r>
          </a:p>
          <a:p>
            <a:r>
              <a:rPr lang="de-DE" dirty="0"/>
              <a:t>Security Score</a:t>
            </a:r>
          </a:p>
          <a:p>
            <a:r>
              <a:rPr lang="de-DE" dirty="0"/>
              <a:t>Regulatorische Compliance</a:t>
            </a:r>
          </a:p>
          <a:p>
            <a:r>
              <a:rPr lang="de-DE" dirty="0"/>
              <a:t>Azure Defender </a:t>
            </a:r>
            <a:r>
              <a:rPr lang="de-DE" dirty="0" err="1"/>
              <a:t>übersicht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47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Key </a:t>
            </a:r>
            <a:r>
              <a:rPr lang="de-DE" dirty="0" err="1"/>
              <a:t>Vaults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HSM (Software und Hardware)</a:t>
            </a:r>
          </a:p>
          <a:p>
            <a:r>
              <a:rPr lang="de-DE" dirty="0"/>
              <a:t>Rollende Versionierung</a:t>
            </a:r>
          </a:p>
          <a:p>
            <a:r>
              <a:rPr lang="de-DE" dirty="0"/>
              <a:t>Ablauf- und </a:t>
            </a:r>
            <a:r>
              <a:rPr lang="de-DE" dirty="0" err="1"/>
              <a:t>Begindatum</a:t>
            </a:r>
            <a:endParaRPr lang="de-DE" dirty="0"/>
          </a:p>
          <a:p>
            <a:r>
              <a:rPr lang="de-DE" dirty="0"/>
              <a:t>Secrets</a:t>
            </a:r>
          </a:p>
          <a:p>
            <a:pPr lvl="1"/>
            <a:r>
              <a:rPr lang="de-DE" dirty="0"/>
              <a:t>Ablage und Abruf</a:t>
            </a:r>
          </a:p>
          <a:p>
            <a:r>
              <a:rPr lang="de-DE" dirty="0"/>
              <a:t>Keys</a:t>
            </a:r>
          </a:p>
          <a:p>
            <a:pPr lvl="1"/>
            <a:r>
              <a:rPr lang="de-DE" dirty="0"/>
              <a:t>Ablage, Abruf und Generierung symmetrischer und asymmetrischer Schlüssel</a:t>
            </a:r>
          </a:p>
          <a:p>
            <a:pPr lvl="1"/>
            <a:r>
              <a:rPr lang="de-DE" dirty="0"/>
              <a:t>Verschlüsselung und Entschlüsselung von Daten</a:t>
            </a:r>
          </a:p>
          <a:p>
            <a:pPr lvl="1"/>
            <a:r>
              <a:rPr lang="de-DE" dirty="0"/>
              <a:t>Signierung von Daten und Verifizierung von Signaturen</a:t>
            </a:r>
          </a:p>
          <a:p>
            <a:r>
              <a:rPr lang="de-DE" dirty="0" err="1"/>
              <a:t>Certificates</a:t>
            </a:r>
            <a:endParaRPr lang="de-DE" dirty="0"/>
          </a:p>
          <a:p>
            <a:pPr lvl="1"/>
            <a:r>
              <a:rPr lang="de-DE" dirty="0"/>
              <a:t>Ablage und Abruf von Zertifikaten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D989-ECD9-4784-AA26-CD25F4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 zu klassischen Hostern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557F6-372E-4DC7-A634-97E07547C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Klassische Hoster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3C33-5A29-4919-8CFD-47B7496DFE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Outsourcing von </a:t>
            </a:r>
            <a:r>
              <a:rPr lang="en-US" dirty="0" err="1"/>
              <a:t>Resourcen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zur</a:t>
            </a:r>
            <a:r>
              <a:rPr lang="en-US" dirty="0"/>
              <a:t> Miete</a:t>
            </a:r>
          </a:p>
          <a:p>
            <a:r>
              <a:rPr lang="en-US" dirty="0"/>
              <a:t>Managed Server</a:t>
            </a:r>
          </a:p>
          <a:p>
            <a:r>
              <a:rPr lang="en-US" dirty="0" err="1"/>
              <a:t>Beispiele</a:t>
            </a:r>
            <a:endParaRPr lang="en-US" dirty="0"/>
          </a:p>
          <a:p>
            <a:pPr lvl="1"/>
            <a:r>
              <a:rPr lang="en-US" dirty="0"/>
              <a:t>Strato</a:t>
            </a:r>
          </a:p>
          <a:p>
            <a:pPr lvl="1"/>
            <a:r>
              <a:rPr lang="en-US" dirty="0"/>
              <a:t>1&amp;1</a:t>
            </a:r>
          </a:p>
          <a:p>
            <a:pPr lvl="1"/>
            <a:r>
              <a:rPr lang="en-US" dirty="0"/>
              <a:t>T-Systems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BBE6B-4023-4242-B72B-C8ADE7BF9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Cloud Provider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64122-32CA-4F77-B602-B107514ED4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Resourcen werden gestellt</a:t>
            </a:r>
          </a:p>
          <a:p>
            <a:r>
              <a:rPr lang="de-DE" dirty="0"/>
              <a:t>Hohe Redunandz und Ausfallsicherheit</a:t>
            </a:r>
          </a:p>
          <a:p>
            <a:r>
              <a:rPr lang="de-DE" dirty="0"/>
              <a:t>Verschiedene Betriebsmodelle</a:t>
            </a:r>
          </a:p>
          <a:p>
            <a:r>
              <a:rPr lang="de-DE" dirty="0"/>
              <a:t>Beispiele</a:t>
            </a:r>
          </a:p>
          <a:p>
            <a:pPr lvl="1"/>
            <a:r>
              <a:rPr lang="de-DE" dirty="0"/>
              <a:t>Microsoft Azure</a:t>
            </a:r>
          </a:p>
          <a:p>
            <a:pPr lvl="1"/>
            <a:r>
              <a:rPr lang="de-DE" dirty="0"/>
              <a:t>Amazon AWS</a:t>
            </a:r>
          </a:p>
          <a:p>
            <a:pPr lvl="1"/>
            <a:r>
              <a:rPr lang="de-DE" dirty="0"/>
              <a:t>Google Cloud Plattform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6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C5DE-BC81-42A4-BBA7-16EA945B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Storage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FB45B-B9A8-4D9C-83E8-03AF6392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9340" y="4341849"/>
            <a:ext cx="835320" cy="8353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D6F45A-8D76-4A6B-AD59-C71548B67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4101" y="3377499"/>
            <a:ext cx="835320" cy="835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06A75A-30B7-4C31-B92F-B098F91AD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2195" y="3760935"/>
            <a:ext cx="835320" cy="8353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73B3CBA-0F7A-4F76-98C8-0E1243CDB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1358" y="5385390"/>
            <a:ext cx="835320" cy="8353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BCC0D4-5133-48AA-A359-6B881BF32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6517" y="2623639"/>
            <a:ext cx="835320" cy="8353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313F78-E21F-4A60-A977-70C749D642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6005" y="2214950"/>
            <a:ext cx="835320" cy="83532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A9C9679-8E56-4AA1-AFC8-C82A84E6D3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85730" y="5307309"/>
            <a:ext cx="835320" cy="835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16EDB3-0EF7-4B2E-9F2A-31975E1926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1857" y="3391122"/>
            <a:ext cx="835320" cy="83532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23C602F-8D12-44D7-98EF-21014C9712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5101" y="1922167"/>
            <a:ext cx="835320" cy="8353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D946D69-7C0A-4B0C-B42C-B5CE823C49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8340" y="5190127"/>
            <a:ext cx="835320" cy="83532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2FE1B63-E0F7-4C37-A7F9-DFF6101776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2010" y="1213220"/>
            <a:ext cx="835320" cy="8353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59A5C83-D381-4DE9-9BDB-AA874BC26A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40432" y="1922167"/>
            <a:ext cx="835320" cy="8353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9EA251C-0E8B-4EB1-8417-1B41A34696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79517" y="2003794"/>
            <a:ext cx="835320" cy="83532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119518-6EC6-4D5A-90C8-BB190D3E6A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37515" y="5078486"/>
            <a:ext cx="835320" cy="83532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498CA5D-E571-4956-8299-71D2FFC1B6E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49108" y="3391122"/>
            <a:ext cx="835320" cy="83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41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Storage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Archive Storage</a:t>
            </a:r>
          </a:p>
          <a:p>
            <a:r>
              <a:rPr lang="de-DE" dirty="0"/>
              <a:t>NetApp Files</a:t>
            </a:r>
          </a:p>
          <a:p>
            <a:r>
              <a:rPr lang="de-DE" dirty="0"/>
              <a:t>Azure Storage Files</a:t>
            </a:r>
          </a:p>
          <a:p>
            <a:r>
              <a:rPr lang="de-DE" dirty="0"/>
              <a:t>Azure Storage </a:t>
            </a:r>
            <a:r>
              <a:rPr lang="de-DE" dirty="0" err="1"/>
              <a:t>Blobs</a:t>
            </a:r>
            <a:endParaRPr lang="de-DE" dirty="0"/>
          </a:p>
          <a:p>
            <a:r>
              <a:rPr lang="de-DE" dirty="0"/>
              <a:t>Azure Storage Queues</a:t>
            </a:r>
          </a:p>
          <a:p>
            <a:r>
              <a:rPr lang="de-DE" dirty="0"/>
              <a:t>Azure Storage </a:t>
            </a:r>
            <a:r>
              <a:rPr lang="de-DE" dirty="0" err="1"/>
              <a:t>Tables</a:t>
            </a:r>
            <a:endParaRPr lang="de-DE" dirty="0"/>
          </a:p>
          <a:p>
            <a:r>
              <a:rPr lang="de-DE" dirty="0"/>
              <a:t>Azure Disks</a:t>
            </a:r>
          </a:p>
          <a:p>
            <a:r>
              <a:rPr lang="de-DE" dirty="0"/>
              <a:t>Azure Data Lake</a:t>
            </a:r>
          </a:p>
          <a:p>
            <a:r>
              <a:rPr lang="de-DE" dirty="0"/>
              <a:t>Azure Data Box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9494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Storage Accounts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Ablage für</a:t>
            </a:r>
          </a:p>
          <a:p>
            <a:pPr lvl="1"/>
            <a:r>
              <a:rPr lang="de-DE" dirty="0" err="1"/>
              <a:t>Blobs</a:t>
            </a:r>
            <a:endParaRPr lang="de-DE" dirty="0"/>
          </a:p>
          <a:p>
            <a:pPr lvl="1"/>
            <a:r>
              <a:rPr lang="de-DE" dirty="0"/>
              <a:t>Queues</a:t>
            </a:r>
          </a:p>
          <a:p>
            <a:pPr lvl="1"/>
            <a:r>
              <a:rPr lang="de-DE" dirty="0" err="1"/>
              <a:t>Tables</a:t>
            </a:r>
            <a:endParaRPr lang="de-DE" dirty="0"/>
          </a:p>
          <a:p>
            <a:pPr lvl="1"/>
            <a:r>
              <a:rPr lang="de-DE" dirty="0"/>
              <a:t>Files</a:t>
            </a:r>
          </a:p>
          <a:p>
            <a:r>
              <a:rPr lang="de-DE" dirty="0"/>
              <a:t>Support für </a:t>
            </a:r>
            <a:r>
              <a:rPr lang="de-DE" dirty="0" err="1"/>
              <a:t>Leases</a:t>
            </a:r>
            <a:r>
              <a:rPr lang="de-DE" dirty="0"/>
              <a:t> (Locks)</a:t>
            </a:r>
          </a:p>
          <a:p>
            <a:r>
              <a:rPr lang="de-DE" dirty="0"/>
              <a:t>Support für </a:t>
            </a:r>
            <a:r>
              <a:rPr lang="de-DE" dirty="0" err="1"/>
              <a:t>FileShares</a:t>
            </a:r>
            <a:r>
              <a:rPr lang="de-DE" dirty="0"/>
              <a:t> (mount SMB)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6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Data Lake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Ablage von strukturierten und unstrukturierten Daten</a:t>
            </a:r>
          </a:p>
          <a:p>
            <a:r>
              <a:rPr lang="de-DE" dirty="0"/>
              <a:t>Anbindung an Azure Stream Analytics</a:t>
            </a:r>
          </a:p>
          <a:p>
            <a:r>
              <a:rPr lang="de-DE" dirty="0"/>
              <a:t>Anbindung an Azure Data Factory</a:t>
            </a:r>
          </a:p>
          <a:p>
            <a:r>
              <a:rPr lang="de-DE" dirty="0"/>
              <a:t>Anbindung an Azure </a:t>
            </a:r>
            <a:r>
              <a:rPr lang="de-DE" dirty="0" err="1"/>
              <a:t>PowerBI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00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417AC-5EB8-471C-8ADE-DD53B1DE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Ende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0157-3071-4357-B01E-E77EC6E61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 err="1"/>
              <a:t>Ihr</a:t>
            </a:r>
            <a:r>
              <a:rPr lang="en-US" sz="2300" dirty="0"/>
              <a:t> </a:t>
            </a:r>
            <a:r>
              <a:rPr lang="en-US" sz="2300" dirty="0" err="1"/>
              <a:t>habt</a:t>
            </a:r>
            <a:r>
              <a:rPr lang="en-US" sz="2300" dirty="0"/>
              <a:t> es </a:t>
            </a:r>
            <a:r>
              <a:rPr lang="en-US" sz="2300" dirty="0" err="1"/>
              <a:t>geschafft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099056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545845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Resoruces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https://www.ispsystem.ru/sites/all/themes/ispsystem//images/news/2018/10/xaas/xaas-eng.png</a:t>
            </a:r>
            <a:endParaRPr lang="en-US" dirty="0"/>
          </a:p>
          <a:p>
            <a:r>
              <a:rPr lang="en-US" dirty="0">
                <a:hlinkClick r:id="rId3"/>
              </a:rPr>
              <a:t>https://blogs.gartner.com/tony-iams/files/2018/12/caas-hires3.jpg</a:t>
            </a:r>
            <a:endParaRPr lang="en-US" dirty="0"/>
          </a:p>
          <a:p>
            <a:r>
              <a:rPr lang="en-US" dirty="0">
                <a:hlinkClick r:id="rId4"/>
              </a:rPr>
              <a:t>https://i.stack.imgur.com/ehcV1.png</a:t>
            </a:r>
            <a:endParaRPr lang="en-US" dirty="0"/>
          </a:p>
          <a:p>
            <a:r>
              <a:rPr lang="en-US" dirty="0">
                <a:hlinkClick r:id="rId5"/>
              </a:rPr>
              <a:t>https://miro.medium.com/max/3760/1*hVFqlbCesXwT3hfcy9t7Ig.png</a:t>
            </a:r>
          </a:p>
          <a:p>
            <a:r>
              <a:rPr lang="en-US" dirty="0">
                <a:hlinkClick r:id="rId5"/>
              </a:rPr>
              <a:t>Pizza as a Service 2.0 – Paul Kerrison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Cloud Adoption Statistics - It's Everywhere &amp; Everyone's Using It in 2021! (hostingtribunal.com)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Directory of Azure Cloud Services | Microsoft Azure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Cloud Adoption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44023" cy="3581400"/>
          </a:xfrm>
        </p:spPr>
        <p:txBody>
          <a:bodyPr>
            <a:normAutofit/>
          </a:bodyPr>
          <a:lstStyle/>
          <a:p>
            <a:r>
              <a:rPr lang="en-US" dirty="0"/>
              <a:t>The public cloud service market is expected to reach $623.3 billion in 2023 worldwide</a:t>
            </a:r>
            <a:endParaRPr lang="en-US" b="1" u="sng" dirty="0"/>
          </a:p>
          <a:p>
            <a:r>
              <a:rPr lang="en-US" dirty="0"/>
              <a:t>83% of enterprise workloads will be in the cloud by 2020</a:t>
            </a:r>
            <a:endParaRPr lang="en-US" b="1" u="sng" dirty="0"/>
          </a:p>
          <a:p>
            <a:r>
              <a:rPr lang="en-US" dirty="0"/>
              <a:t>94% of enterprises already use a cloud service</a:t>
            </a:r>
            <a:endParaRPr lang="en-US" b="1" u="sng" dirty="0"/>
          </a:p>
          <a:p>
            <a:r>
              <a:rPr lang="en-US" dirty="0"/>
              <a:t>30% of all IT budgets are allocated to cloud computing</a:t>
            </a:r>
            <a:endParaRPr lang="en-US" b="1" u="sng" dirty="0"/>
          </a:p>
          <a:p>
            <a:r>
              <a:rPr lang="en-US" dirty="0"/>
              <a:t>66% of enterprises already have a central cloud team or a cloud center of excellence</a:t>
            </a:r>
          </a:p>
          <a:p>
            <a:r>
              <a:rPr lang="en-US" dirty="0"/>
              <a:t>Organizations leverage almost 5 different cloud platforms on average</a:t>
            </a:r>
          </a:p>
          <a:p>
            <a:r>
              <a:rPr lang="en-US" dirty="0"/>
              <a:t>50% of enterprises spend more than $1.2 million on cloud services annually</a:t>
            </a:r>
          </a:p>
          <a:p>
            <a:r>
              <a:rPr lang="en-US" dirty="0"/>
              <a:t>In 2021, the public cloud infrastructure will grow by 35%!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393CF-6454-4E88-8E3F-081A3DD8C64C}"/>
              </a:ext>
            </a:extLst>
          </p:cNvPr>
          <p:cNvSpPr txBox="1"/>
          <p:nvPr/>
        </p:nvSpPr>
        <p:spPr>
          <a:xfrm>
            <a:off x="1823049" y="6552247"/>
            <a:ext cx="9270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https://hostingtribunal.com/blog/cloud-adoption-statistics/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37A60-C193-4D71-AE64-0EE44769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de-DE"/>
              <a:t>Cloud Computing</a:t>
            </a:r>
            <a:endParaRPr lang="en-US"/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431D85B3-B1FB-4F0B-819E-C9829FBDB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1687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44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Welche Formen der Cloud gibt 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1574</Words>
  <Application>Microsoft Office PowerPoint</Application>
  <PresentationFormat>Widescreen</PresentationFormat>
  <Paragraphs>420</Paragraphs>
  <Slides>66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Calibri</vt:lpstr>
      <vt:lpstr>Franklin Gothic Book</vt:lpstr>
      <vt:lpstr>Crop</vt:lpstr>
      <vt:lpstr>Cloud computing</vt:lpstr>
      <vt:lpstr>Referent – Sia Ghassemi</vt:lpstr>
      <vt:lpstr>Agenda</vt:lpstr>
      <vt:lpstr>Was ist Cloud Computing?</vt:lpstr>
      <vt:lpstr>Cloud Computing</vt:lpstr>
      <vt:lpstr>Unterschied zu klassischen Hostern</vt:lpstr>
      <vt:lpstr>Cloud Adoption Stats</vt:lpstr>
      <vt:lpstr>Cloud Computing</vt:lpstr>
      <vt:lpstr>Welche Formen der Cloud gibt es?</vt:lpstr>
      <vt:lpstr>Formen der Cloud</vt:lpstr>
      <vt:lpstr>Welche Dienst-Modelle bietet die Cloud?</vt:lpstr>
      <vt:lpstr>Cloud Produkte</vt:lpstr>
      <vt:lpstr>Cloud Produkte</vt:lpstr>
      <vt:lpstr>Containers as a Service</vt:lpstr>
      <vt:lpstr>Functions as a Service</vt:lpstr>
      <vt:lpstr>X as a Service</vt:lpstr>
      <vt:lpstr>Pizza as a Service</vt:lpstr>
      <vt:lpstr>Wie sicher ist die Cloud</vt:lpstr>
      <vt:lpstr>Infrastruktur Sicherheit Cloud Provider müssen Daten mehrerer Kunden sicherhalten</vt:lpstr>
      <vt:lpstr>Cloud Architektur</vt:lpstr>
      <vt:lpstr>Cloud Architektur</vt:lpstr>
      <vt:lpstr>Cloud Strategien</vt:lpstr>
      <vt:lpstr>Mythen der Cloud</vt:lpstr>
      <vt:lpstr>Native Cloud Computing ist die Zukunft</vt:lpstr>
      <vt:lpstr>Azure übersicht</vt:lpstr>
      <vt:lpstr>Kategorien</vt:lpstr>
      <vt:lpstr>Compute</vt:lpstr>
      <vt:lpstr>Compute Service</vt:lpstr>
      <vt:lpstr>Virtual Machines (Scale Sets) Series</vt:lpstr>
      <vt:lpstr>Virtual Machines (Scale Sets) Series</vt:lpstr>
      <vt:lpstr>Virtual Machines (Scale Sets) Series</vt:lpstr>
      <vt:lpstr>Kubernetes Service</vt:lpstr>
      <vt:lpstr>Azure App Service</vt:lpstr>
      <vt:lpstr>Databases</vt:lpstr>
      <vt:lpstr>Databases Service</vt:lpstr>
      <vt:lpstr>SQL Server Managed Instance</vt:lpstr>
      <vt:lpstr>SQL Database</vt:lpstr>
      <vt:lpstr>Azure Cosmos DB</vt:lpstr>
      <vt:lpstr>DevOps</vt:lpstr>
      <vt:lpstr>Databases Service</vt:lpstr>
      <vt:lpstr>Azure DevOps</vt:lpstr>
      <vt:lpstr>Identity</vt:lpstr>
      <vt:lpstr>Identity</vt:lpstr>
      <vt:lpstr>Azure Active Directory</vt:lpstr>
      <vt:lpstr>Management and Governance</vt:lpstr>
      <vt:lpstr>Management and Governance</vt:lpstr>
      <vt:lpstr>Azure Blueprints</vt:lpstr>
      <vt:lpstr>Azure Arc</vt:lpstr>
      <vt:lpstr>Azure Advisor</vt:lpstr>
      <vt:lpstr>Networking</vt:lpstr>
      <vt:lpstr>Networking</vt:lpstr>
      <vt:lpstr>Azure Application Gateways</vt:lpstr>
      <vt:lpstr>Azure Front Door</vt:lpstr>
      <vt:lpstr>Azure Private Link &amp; Private Endpoint</vt:lpstr>
      <vt:lpstr>Azure Bastion</vt:lpstr>
      <vt:lpstr>Security</vt:lpstr>
      <vt:lpstr>Security</vt:lpstr>
      <vt:lpstr>Azure Security Center</vt:lpstr>
      <vt:lpstr>Azure Key Vaults</vt:lpstr>
      <vt:lpstr>Storage</vt:lpstr>
      <vt:lpstr>Storage</vt:lpstr>
      <vt:lpstr>Azure Storage Accounts</vt:lpstr>
      <vt:lpstr>Azure Data Lake</vt:lpstr>
      <vt:lpstr>Ende</vt:lpstr>
      <vt:lpstr>Q&amp;A</vt:lpstr>
      <vt:lpstr>Resoruces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2023-03-10T10:40:03Z</dcterms:modified>
</cp:coreProperties>
</file>